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82" r:id="rId8"/>
    <p:sldId id="262" r:id="rId9"/>
    <p:sldId id="263" r:id="rId10"/>
    <p:sldId id="280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81" r:id="rId25"/>
    <p:sldId id="279" r:id="rId26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D6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F5CE7-04D1-441F-A5CD-822EB61CD690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3CB76-897E-471E-98F0-1EED9A5CE3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8520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CB76-897E-471E-98F0-1EED9A5CE3BF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30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29565" y="1446656"/>
            <a:ext cx="3851910" cy="543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rgbClr val="CC5329"/>
                </a:solidFill>
                <a:latin typeface="Alwyn New Rg"/>
                <a:cs typeface="Alwyn New Rg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lwyn New Lt"/>
                <a:cs typeface="Alwyn New L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276225">
              <a:lnSpc>
                <a:spcPct val="100000"/>
              </a:lnSpc>
              <a:spcBef>
                <a:spcPts val="105"/>
              </a:spcBef>
            </a:pPr>
            <a:fld id="{25FF1FF2-AE22-42AB-9697-9A215CB2E225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‹Nr.›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CC5329"/>
                </a:solidFill>
                <a:latin typeface="Alwyn New Rg"/>
                <a:cs typeface="Alwyn New Rg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lwyn New Lt"/>
                <a:cs typeface="Alwyn New L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276225">
              <a:lnSpc>
                <a:spcPct val="100000"/>
              </a:lnSpc>
              <a:spcBef>
                <a:spcPts val="105"/>
              </a:spcBef>
            </a:pPr>
            <a:fld id="{D7D60672-4944-40DB-AEC5-8C348D67D5D6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‹Nr.›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CC5329"/>
                </a:solidFill>
                <a:latin typeface="Alwyn New Rg"/>
                <a:cs typeface="Alwyn New Rg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276225">
              <a:lnSpc>
                <a:spcPct val="100000"/>
              </a:lnSpc>
              <a:spcBef>
                <a:spcPts val="105"/>
              </a:spcBef>
            </a:pPr>
            <a:fld id="{139E5408-8996-4FBA-8EFC-25A099A1BA26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‹Nr.›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CC5329"/>
                </a:solidFill>
                <a:latin typeface="Alwyn New Rg"/>
                <a:cs typeface="Alwyn New Rg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276225">
              <a:lnSpc>
                <a:spcPct val="100000"/>
              </a:lnSpc>
              <a:spcBef>
                <a:spcPts val="105"/>
              </a:spcBef>
            </a:pPr>
            <a:fld id="{D159410C-A81A-414D-B1D1-FBD8CC0D28BC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‹Nr.›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276225">
              <a:lnSpc>
                <a:spcPct val="100000"/>
              </a:lnSpc>
              <a:spcBef>
                <a:spcPts val="105"/>
              </a:spcBef>
            </a:pPr>
            <a:fld id="{0D9F0452-7E97-43AA-BBA8-B73A5D1473F3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‹Nr.›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29300" y="188912"/>
            <a:ext cx="3062287" cy="5762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565" y="1446656"/>
            <a:ext cx="8484869" cy="543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rgbClr val="CC5329"/>
                </a:solidFill>
                <a:latin typeface="Alwyn New Rg"/>
                <a:cs typeface="Alwyn New Rg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9565" y="2727578"/>
            <a:ext cx="8269605" cy="2293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lwyn New Lt"/>
                <a:cs typeface="Alwyn New L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8739" y="6483865"/>
            <a:ext cx="1179195" cy="210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276225">
              <a:lnSpc>
                <a:spcPct val="100000"/>
              </a:lnSpc>
              <a:spcBef>
                <a:spcPts val="105"/>
              </a:spcBef>
            </a:pPr>
            <a:fld id="{BF6E03E1-E88D-4999-8CDB-FF0F31B7EC4D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565819" y="6483865"/>
            <a:ext cx="536828" cy="210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‹Nr.›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erasmusapp.eu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aad.de/versicherung/de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ochschule-trier.de/fileadmin/Hochschule/Einrichtungen/Auslandsamt/Dateien/International_Office/ERASMUS/Erasmus_Studierendencharta.pdf" TargetMode="External"/><Relationship Id="rId2" Type="http://schemas.openxmlformats.org/officeDocument/2006/relationships/hyperlink" Target="https://www.hochschule-trier.de/international/wege-ins-ausland/studierende/erasmus-studium-oder-praktikum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i.musch@hochschule-trier.de" TargetMode="External"/><Relationship Id="rId2" Type="http://schemas.openxmlformats.org/officeDocument/2006/relationships/hyperlink" Target="mailto:lex@hochschule-trier.d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570980"/>
            <a:chOff x="0" y="0"/>
            <a:chExt cx="9144000" cy="657098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062345"/>
            </a:xfrm>
            <a:custGeom>
              <a:avLst/>
              <a:gdLst/>
              <a:ahLst/>
              <a:cxnLst/>
              <a:rect l="l" t="t" r="r" b="b"/>
              <a:pathLst>
                <a:path w="9144000" h="6062345">
                  <a:moveTo>
                    <a:pt x="9144000" y="0"/>
                  </a:moveTo>
                  <a:lnTo>
                    <a:pt x="0" y="0"/>
                  </a:lnTo>
                  <a:lnTo>
                    <a:pt x="0" y="6062146"/>
                  </a:lnTo>
                  <a:lnTo>
                    <a:pt x="9144000" y="4718868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8FD5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2000" y="5759449"/>
              <a:ext cx="4311649" cy="811212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34327" y="1283145"/>
            <a:ext cx="589915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dirty="0">
                <a:latin typeface="Alwyn New Rg"/>
                <a:cs typeface="Alwyn New Rg"/>
              </a:rPr>
              <a:t>ERASMUS</a:t>
            </a:r>
            <a:r>
              <a:rPr b="1" spc="-140" dirty="0">
                <a:latin typeface="Alwyn New Rg"/>
                <a:cs typeface="Alwyn New Rg"/>
              </a:rPr>
              <a:t> </a:t>
            </a:r>
            <a:r>
              <a:rPr b="1" dirty="0" err="1">
                <a:latin typeface="Alwyn New Rg"/>
                <a:cs typeface="Alwyn New Rg"/>
              </a:rPr>
              <a:t>programme</a:t>
            </a:r>
            <a:r>
              <a:rPr b="1" spc="-110" dirty="0">
                <a:latin typeface="Alwyn New Rg"/>
                <a:cs typeface="Alwyn New Rg"/>
              </a:rPr>
              <a:t> </a:t>
            </a:r>
            <a:r>
              <a:rPr b="1" spc="-10" dirty="0">
                <a:latin typeface="Alwyn New Rg"/>
                <a:cs typeface="Alwyn New Rg"/>
              </a:rPr>
              <a:t>202</a:t>
            </a:r>
            <a:r>
              <a:rPr lang="de-DE" b="1" spc="-10" dirty="0">
                <a:latin typeface="Alwyn New Rg"/>
                <a:cs typeface="Alwyn New Rg"/>
              </a:rPr>
              <a:t>5</a:t>
            </a:r>
            <a:r>
              <a:rPr b="1" spc="-10" dirty="0">
                <a:latin typeface="Alwyn New Rg"/>
                <a:cs typeface="Alwyn New Rg"/>
              </a:rPr>
              <a:t>/2</a:t>
            </a:r>
            <a:r>
              <a:rPr lang="de-DE" b="1" spc="-10" dirty="0">
                <a:latin typeface="Alwyn New Rg"/>
                <a:cs typeface="Alwyn New Rg"/>
              </a:rPr>
              <a:t>6</a:t>
            </a:r>
            <a:endParaRPr b="1" spc="-10" dirty="0">
              <a:latin typeface="Alwyn New Rg"/>
              <a:cs typeface="Alwyn New Rg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4327" y="2319540"/>
            <a:ext cx="499745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b="1" dirty="0">
                <a:solidFill>
                  <a:srgbClr val="CC5329"/>
                </a:solidFill>
                <a:latin typeface="Alwyn New Rg"/>
                <a:cs typeface="Alwyn New Rg"/>
              </a:rPr>
              <a:t>Procedure</a:t>
            </a:r>
            <a:r>
              <a:rPr sz="3400" b="1" spc="-65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b="1" dirty="0">
                <a:solidFill>
                  <a:srgbClr val="CC5329"/>
                </a:solidFill>
                <a:latin typeface="Alwyn New Rg"/>
                <a:cs typeface="Alwyn New Rg"/>
              </a:rPr>
              <a:t>and</a:t>
            </a:r>
            <a:r>
              <a:rPr sz="3400" b="1" spc="-95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b="1" spc="-10" dirty="0">
                <a:solidFill>
                  <a:srgbClr val="CC5329"/>
                </a:solidFill>
                <a:latin typeface="Alwyn New Rg"/>
                <a:cs typeface="Alwyn New Rg"/>
              </a:rPr>
              <a:t>Formalities</a:t>
            </a:r>
            <a:endParaRPr sz="3400">
              <a:latin typeface="Alwyn New Rg"/>
              <a:cs typeface="Alwyn New Rg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4327" y="3880040"/>
            <a:ext cx="2323465" cy="576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lwyn New Lt"/>
                <a:cs typeface="Alwyn New Lt"/>
              </a:rPr>
              <a:t>International</a:t>
            </a:r>
            <a:r>
              <a:rPr sz="2000" b="1" spc="-105" dirty="0">
                <a:latin typeface="Alwyn New Lt"/>
                <a:cs typeface="Alwyn New Lt"/>
              </a:rPr>
              <a:t> </a:t>
            </a:r>
            <a:r>
              <a:rPr sz="2000" b="1" spc="-10" dirty="0">
                <a:latin typeface="Alwyn New Lt"/>
                <a:cs typeface="Alwyn New Lt"/>
              </a:rPr>
              <a:t>Office</a:t>
            </a:r>
            <a:endParaRPr sz="2000" dirty="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600" b="0" dirty="0">
                <a:latin typeface="Alwyn New Lt"/>
                <a:cs typeface="Alwyn New Lt"/>
              </a:rPr>
              <a:t>Stand:</a:t>
            </a:r>
            <a:r>
              <a:rPr sz="1600" b="0" spc="-30" dirty="0">
                <a:latin typeface="Alwyn New Lt"/>
                <a:cs typeface="Alwyn New Lt"/>
              </a:rPr>
              <a:t> </a:t>
            </a:r>
            <a:r>
              <a:rPr lang="de-DE" sz="1600" spc="-30" dirty="0">
                <a:latin typeface="Alwyn New Lt"/>
                <a:cs typeface="Alwyn New Lt"/>
              </a:rPr>
              <a:t>November</a:t>
            </a:r>
            <a:r>
              <a:rPr sz="1600" b="0" spc="-55" dirty="0">
                <a:latin typeface="Alwyn New Lt"/>
                <a:cs typeface="Alwyn New Lt"/>
              </a:rPr>
              <a:t> </a:t>
            </a:r>
            <a:r>
              <a:rPr sz="1600" b="0" spc="-20" dirty="0">
                <a:latin typeface="Alwyn New Lt"/>
                <a:cs typeface="Alwyn New Lt"/>
              </a:rPr>
              <a:t>202</a:t>
            </a:r>
            <a:r>
              <a:rPr lang="de-DE" sz="1600" b="0" spc="-20" dirty="0">
                <a:latin typeface="Alwyn New Lt"/>
                <a:cs typeface="Alwyn New Lt"/>
              </a:rPr>
              <a:t>5</a:t>
            </a:r>
            <a:endParaRPr sz="1600" dirty="0">
              <a:latin typeface="Alwyn New Lt"/>
              <a:cs typeface="Alwyn New Lt"/>
            </a:endParaRPr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9FE7FFE7-E238-A0EB-29AC-D6183AC65290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301325E1-C5CE-48F8-9329-D8477EBF7E68}" type="datetime1">
              <a:rPr lang="de-DE" spc="-10" smtClean="0"/>
              <a:t>25.11.2025</a:t>
            </a:fld>
            <a:endParaRPr lang="de-DE" spc="-10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BAF34FA2-F2B3-6409-CB77-29D0D4910A7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de-DE" spc="-50" smtClean="0"/>
              <a:t>1</a:t>
            </a:fld>
            <a:endParaRPr lang="de-DE" spc="-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659F86D-09EF-77A6-4757-6A5EB4980A72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0D9F0452-7E97-43AA-BBA8-B73A5D1473F3}" type="datetime1">
              <a:rPr lang="de-DE" spc="-10" smtClean="0"/>
              <a:t>25.11.2025</a:t>
            </a:fld>
            <a:endParaRPr lang="de-DE" spc="-10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6B99D33-FECD-D5A6-1AA4-626479C87FE8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de-DE" spc="-50" smtClean="0"/>
              <a:t>10</a:t>
            </a:fld>
            <a:endParaRPr lang="de-DE" spc="-5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86DBF9E-3270-CAC0-1E48-D316658CACB9}"/>
              </a:ext>
            </a:extLst>
          </p:cNvPr>
          <p:cNvSpPr txBox="1"/>
          <p:nvPr/>
        </p:nvSpPr>
        <p:spPr>
          <a:xfrm>
            <a:off x="668336" y="430296"/>
            <a:ext cx="1828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de-DE" sz="3600" b="0" i="0" u="none" strike="noStrike" kern="0" cap="none" spc="-10" normalizeH="0" baseline="0" noProof="0" dirty="0">
                <a:ln>
                  <a:noFill/>
                </a:ln>
                <a:solidFill>
                  <a:srgbClr val="8FD5BC"/>
                </a:solidFill>
                <a:effectLst/>
                <a:uLnTx/>
                <a:uFillTx/>
                <a:latin typeface="Alwyn New Rg"/>
                <a:ea typeface="+mj-ea"/>
              </a:rPr>
              <a:t>BEFORE</a:t>
            </a:r>
            <a:endParaRPr lang="de-DE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04FE815D-353E-754C-7A44-5889E96D324F}"/>
              </a:ext>
            </a:extLst>
          </p:cNvPr>
          <p:cNvSpPr txBox="1"/>
          <p:nvPr/>
        </p:nvSpPr>
        <p:spPr>
          <a:xfrm>
            <a:off x="425780" y="1318033"/>
            <a:ext cx="4908219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2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-80" normalizeH="0" baseline="0" noProof="0" dirty="0">
                <a:ln>
                  <a:noFill/>
                </a:ln>
                <a:solidFill>
                  <a:srgbClr val="CC5329"/>
                </a:solidFill>
                <a:effectLst/>
                <a:uLnTx/>
                <a:uFillTx/>
                <a:latin typeface="Alwyn New Rg"/>
                <a:cs typeface="Alwyn New Rg"/>
              </a:rPr>
              <a:t>Grant Agreement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lwyn New Rg"/>
              <a:cs typeface="Alwyn New Rg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please</a:t>
            </a:r>
            <a:r>
              <a:rPr kumimoji="0" lang="en-US" sz="24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 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enter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:</a:t>
            </a: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lwyn New Lt"/>
              <a:cs typeface="Alwyn New Lt"/>
            </a:endParaRPr>
          </a:p>
          <a:p>
            <a:pPr marL="354965" marR="0" lvl="0" indent="-342265" defTabSz="914400" eaLnBrk="1" fontAlgn="auto" latinLnBrk="0" hangingPunct="1">
              <a:lnSpc>
                <a:spcPct val="100000"/>
              </a:lnSpc>
              <a:spcBef>
                <a:spcPts val="625"/>
              </a:spcBef>
              <a:spcAft>
                <a:spcPts val="0"/>
              </a:spcAft>
              <a:buClrTx/>
              <a:buSzTx/>
              <a:buFont typeface="Wingdings"/>
              <a:buChar char=""/>
              <a:tabLst>
                <a:tab pos="354965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Personal details (</a:t>
            </a:r>
            <a:r>
              <a:rPr kumimoji="0" lang="en-US" sz="2400" b="0" i="0" u="sng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please give your TUAS Email address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) </a:t>
            </a:r>
          </a:p>
          <a:p>
            <a:pPr marL="354965" marR="0" lvl="0" indent="-342265" defTabSz="914400" eaLnBrk="1" fontAlgn="auto" latinLnBrk="0" hangingPunct="1">
              <a:lnSpc>
                <a:spcPct val="100000"/>
              </a:lnSpc>
              <a:spcBef>
                <a:spcPts val="625"/>
              </a:spcBef>
              <a:spcAft>
                <a:spcPts val="0"/>
              </a:spcAft>
              <a:buClrTx/>
              <a:buSzTx/>
              <a:buFont typeface="Wingdings"/>
              <a:buChar char=""/>
              <a:tabLst>
                <a:tab pos="354965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Your host university</a:t>
            </a:r>
          </a:p>
          <a:p>
            <a:pPr marL="354965" marR="0" lvl="0" indent="-342265" defTabSz="914400" eaLnBrk="1" fontAlgn="auto" latinLnBrk="0" hangingPunct="1">
              <a:lnSpc>
                <a:spcPct val="100000"/>
              </a:lnSpc>
              <a:spcBef>
                <a:spcPts val="625"/>
              </a:spcBef>
              <a:spcAft>
                <a:spcPts val="0"/>
              </a:spcAft>
              <a:buClrTx/>
              <a:buSzTx/>
              <a:buFont typeface="Wingdings"/>
              <a:buChar char=""/>
              <a:tabLst>
                <a:tab pos="354965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Your means of travel </a:t>
            </a:r>
          </a:p>
          <a:p>
            <a:pPr marL="354965" marR="0" lvl="0" indent="-342265" defTabSz="914400" eaLnBrk="1" fontAlgn="auto" latinLnBrk="0" hangingPunct="1">
              <a:lnSpc>
                <a:spcPct val="100000"/>
              </a:lnSpc>
              <a:spcBef>
                <a:spcPts val="625"/>
              </a:spcBef>
              <a:spcAft>
                <a:spcPts val="0"/>
              </a:spcAft>
              <a:buClrTx/>
              <a:buSzTx/>
              <a:buFont typeface="Wingdings"/>
              <a:buChar char=""/>
              <a:tabLst>
                <a:tab pos="354965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bank</a:t>
            </a:r>
            <a:r>
              <a:rPr kumimoji="0" lang="en-US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account</a:t>
            </a:r>
            <a:r>
              <a:rPr kumimoji="0" lang="en-US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 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details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lwyn New Lt"/>
              <a:cs typeface="Alwyn New Lt"/>
            </a:endParaRPr>
          </a:p>
        </p:txBody>
      </p:sp>
      <p:pic>
        <p:nvPicPr>
          <p:cNvPr id="14" name="Grafik 13" descr="Ein Bild, das Text, Screenshot, Schrift, Zahl enthält.&#10;&#10;KI-generierte Inhalte können fehlerhaft sein.">
            <a:extLst>
              <a:ext uri="{FF2B5EF4-FFF2-40B4-BE49-F238E27FC236}">
                <a16:creationId xmlns:a16="http://schemas.microsoft.com/office/drawing/2014/main" id="{C77B2A68-3DCA-FFB0-234B-8CC7D62A9F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2057400"/>
            <a:ext cx="3155619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781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3" y="1446656"/>
            <a:ext cx="7969884" cy="30492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ONLINE</a:t>
            </a:r>
            <a:r>
              <a:rPr sz="3400" spc="-13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LEARNING</a:t>
            </a:r>
            <a:r>
              <a:rPr sz="3400" spc="-11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spc="-10" dirty="0">
                <a:solidFill>
                  <a:srgbClr val="CC5329"/>
                </a:solidFill>
                <a:latin typeface="Alwyn New Rg"/>
                <a:cs typeface="Alwyn New Rg"/>
              </a:rPr>
              <a:t>AGREEMENT</a:t>
            </a:r>
            <a:endParaRPr sz="3400" dirty="0">
              <a:latin typeface="Alwyn New Rg"/>
              <a:cs typeface="Alwyn New Rg"/>
            </a:endParaRPr>
          </a:p>
          <a:p>
            <a:pPr>
              <a:lnSpc>
                <a:spcPct val="100000"/>
              </a:lnSpc>
              <a:spcBef>
                <a:spcPts val="2045"/>
              </a:spcBef>
            </a:pPr>
            <a:endParaRPr sz="3400" dirty="0">
              <a:latin typeface="Alwyn New Rg"/>
              <a:cs typeface="Alwyn New Rg"/>
            </a:endParaRPr>
          </a:p>
          <a:p>
            <a:pPr marL="469900" marR="5080" indent="-457200">
              <a:lnSpc>
                <a:spcPct val="10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600" b="0" dirty="0">
                <a:latin typeface="Alwyn New Lt"/>
                <a:cs typeface="Alwyn New Lt"/>
              </a:rPr>
              <a:t>Learning</a:t>
            </a:r>
            <a:r>
              <a:rPr sz="2600" b="0" spc="-5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agreement</a:t>
            </a:r>
            <a:r>
              <a:rPr sz="2600" b="0" spc="-4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to</a:t>
            </a:r>
            <a:r>
              <a:rPr sz="2600" b="0" spc="-5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be</a:t>
            </a:r>
            <a:r>
              <a:rPr sz="2600" b="0" spc="-5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drawn</a:t>
            </a:r>
            <a:r>
              <a:rPr sz="2600" b="0" spc="-5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up</a:t>
            </a:r>
            <a:r>
              <a:rPr sz="2600" b="0" spc="-5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before</a:t>
            </a:r>
            <a:r>
              <a:rPr sz="2600" b="0" spc="-3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the</a:t>
            </a:r>
            <a:r>
              <a:rPr sz="2600" b="0" spc="-60" dirty="0">
                <a:latin typeface="Alwyn New Lt"/>
                <a:cs typeface="Alwyn New Lt"/>
              </a:rPr>
              <a:t> </a:t>
            </a:r>
            <a:r>
              <a:rPr sz="2600" b="0" spc="-10" dirty="0">
                <a:latin typeface="Alwyn New Lt"/>
                <a:cs typeface="Alwyn New Lt"/>
              </a:rPr>
              <a:t>start </a:t>
            </a:r>
            <a:r>
              <a:rPr sz="2600" b="0" dirty="0">
                <a:latin typeface="Alwyn New Lt"/>
                <a:cs typeface="Alwyn New Lt"/>
              </a:rPr>
              <a:t>of</a:t>
            </a:r>
            <a:r>
              <a:rPr sz="2600" b="0" spc="-3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the</a:t>
            </a:r>
            <a:r>
              <a:rPr sz="2600" b="0" spc="-35" dirty="0">
                <a:latin typeface="Alwyn New Lt"/>
                <a:cs typeface="Alwyn New Lt"/>
              </a:rPr>
              <a:t> </a:t>
            </a:r>
            <a:r>
              <a:rPr sz="2600" b="0" spc="-20" dirty="0">
                <a:latin typeface="Alwyn New Lt"/>
                <a:cs typeface="Alwyn New Lt"/>
              </a:rPr>
              <a:t>stay</a:t>
            </a:r>
            <a:endParaRPr sz="2600" dirty="0">
              <a:latin typeface="Alwyn New Lt"/>
              <a:cs typeface="Alwyn New Lt"/>
            </a:endParaRPr>
          </a:p>
          <a:p>
            <a:pPr marL="469265" indent="-456565">
              <a:lnSpc>
                <a:spcPct val="100000"/>
              </a:lnSpc>
              <a:spcBef>
                <a:spcPts val="625"/>
              </a:spcBef>
              <a:buFont typeface="Wingdings"/>
              <a:buChar char=""/>
              <a:tabLst>
                <a:tab pos="469265" algn="l"/>
              </a:tabLst>
            </a:pPr>
            <a:r>
              <a:rPr sz="2600" b="0" dirty="0">
                <a:latin typeface="Alwyn New Lt"/>
                <a:cs typeface="Alwyn New Lt"/>
              </a:rPr>
              <a:t>If</a:t>
            </a:r>
            <a:r>
              <a:rPr sz="2600" b="0" spc="-35" dirty="0">
                <a:latin typeface="Alwyn New Lt"/>
                <a:cs typeface="Alwyn New Lt"/>
              </a:rPr>
              <a:t> </a:t>
            </a:r>
            <a:r>
              <a:rPr lang="de-DE" sz="2600" b="0" spc="-35" dirty="0">
                <a:latin typeface="Alwyn New Lt"/>
                <a:cs typeface="Alwyn New Lt"/>
              </a:rPr>
              <a:t>online </a:t>
            </a:r>
            <a:r>
              <a:rPr sz="2600" b="0" dirty="0">
                <a:latin typeface="Alwyn New Lt"/>
                <a:cs typeface="Alwyn New Lt"/>
              </a:rPr>
              <a:t>OLA</a:t>
            </a:r>
            <a:r>
              <a:rPr sz="2600" b="0" spc="-3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not</a:t>
            </a:r>
            <a:r>
              <a:rPr sz="2600" b="0" spc="-2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possible,</a:t>
            </a:r>
            <a:r>
              <a:rPr sz="2600" b="0" spc="-5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please</a:t>
            </a:r>
            <a:r>
              <a:rPr sz="2600" b="0" spc="-3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use</a:t>
            </a:r>
            <a:r>
              <a:rPr sz="2600" b="0" spc="-3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pdf</a:t>
            </a:r>
            <a:r>
              <a:rPr sz="2600" b="0" spc="-20" dirty="0">
                <a:latin typeface="Alwyn New Lt"/>
                <a:cs typeface="Alwyn New Lt"/>
              </a:rPr>
              <a:t> </a:t>
            </a:r>
            <a:r>
              <a:rPr sz="2600" b="0" spc="-10" dirty="0">
                <a:latin typeface="Alwyn New Lt"/>
                <a:cs typeface="Alwyn New Lt"/>
              </a:rPr>
              <a:t>version.</a:t>
            </a:r>
            <a:endParaRPr sz="2600" dirty="0">
              <a:latin typeface="Alwyn New Lt"/>
              <a:cs typeface="Alwyn New Lt"/>
            </a:endParaRPr>
          </a:p>
          <a:p>
            <a:pPr marL="469265" indent="-456565">
              <a:lnSpc>
                <a:spcPct val="100000"/>
              </a:lnSpc>
              <a:spcBef>
                <a:spcPts val="620"/>
              </a:spcBef>
              <a:buFont typeface="Wingdings"/>
              <a:buChar char=""/>
              <a:tabLst>
                <a:tab pos="469265" algn="l"/>
              </a:tabLst>
            </a:pPr>
            <a:r>
              <a:rPr sz="2600" b="0" dirty="0">
                <a:latin typeface="Alwyn New Lt"/>
                <a:cs typeface="Alwyn New Lt"/>
              </a:rPr>
              <a:t>Goal:</a:t>
            </a:r>
            <a:r>
              <a:rPr sz="2600" b="0" spc="-8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Recognition</a:t>
            </a:r>
            <a:r>
              <a:rPr sz="2600" b="0" spc="-6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of</a:t>
            </a:r>
            <a:r>
              <a:rPr sz="2600" b="0" spc="-70" dirty="0">
                <a:latin typeface="Alwyn New Lt"/>
                <a:cs typeface="Alwyn New Lt"/>
              </a:rPr>
              <a:t> </a:t>
            </a:r>
            <a:r>
              <a:rPr sz="2600" b="0" spc="-10" dirty="0">
                <a:latin typeface="Alwyn New Lt"/>
                <a:cs typeface="Alwyn New Lt"/>
              </a:rPr>
              <a:t>achievements</a:t>
            </a:r>
            <a:r>
              <a:rPr sz="2600" b="0" spc="-5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acquired</a:t>
            </a:r>
            <a:r>
              <a:rPr sz="2600" b="0" spc="-65" dirty="0">
                <a:latin typeface="Alwyn New Lt"/>
                <a:cs typeface="Alwyn New Lt"/>
              </a:rPr>
              <a:t> </a:t>
            </a:r>
            <a:r>
              <a:rPr sz="2600" b="0" spc="-10" dirty="0">
                <a:latin typeface="Alwyn New Lt"/>
                <a:cs typeface="Alwyn New Lt"/>
              </a:rPr>
              <a:t>abroad</a:t>
            </a:r>
            <a:endParaRPr sz="2600" dirty="0">
              <a:latin typeface="Alwyn New Lt"/>
              <a:cs typeface="Alwyn New L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80821" y="4725149"/>
            <a:ext cx="4982346" cy="201378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29565" y="382146"/>
            <a:ext cx="1576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8FD5BC"/>
                </a:solidFill>
              </a:rPr>
              <a:t>BEFORE</a:t>
            </a:r>
            <a:endParaRPr sz="36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fld id="{C422293F-C327-43ED-AD3C-DB5D6F838285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0195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12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1446656"/>
            <a:ext cx="8310880" cy="416973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ONLINE</a:t>
            </a:r>
            <a:r>
              <a:rPr sz="3400" spc="-13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LEARNING</a:t>
            </a:r>
            <a:r>
              <a:rPr sz="3400" spc="-11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spc="-10" dirty="0">
                <a:solidFill>
                  <a:srgbClr val="CC5329"/>
                </a:solidFill>
                <a:latin typeface="Alwyn New Rg"/>
                <a:cs typeface="Alwyn New Rg"/>
              </a:rPr>
              <a:t>AGREEMENT</a:t>
            </a:r>
            <a:endParaRPr sz="3400" dirty="0">
              <a:latin typeface="Alwyn New Rg"/>
              <a:cs typeface="Alwyn New Rg"/>
            </a:endParaRPr>
          </a:p>
          <a:p>
            <a:pPr>
              <a:lnSpc>
                <a:spcPct val="100000"/>
              </a:lnSpc>
              <a:spcBef>
                <a:spcPts val="2035"/>
              </a:spcBef>
            </a:pPr>
            <a:endParaRPr sz="3400" dirty="0">
              <a:latin typeface="Alwyn New Rg"/>
              <a:cs typeface="Alwyn New Rg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"/>
              <a:tabLst>
                <a:tab pos="354965" algn="l"/>
              </a:tabLst>
            </a:pPr>
            <a:r>
              <a:rPr sz="2800" b="0" dirty="0">
                <a:latin typeface="Alwyn New Lt"/>
                <a:cs typeface="Alwyn New Lt"/>
              </a:rPr>
              <a:t>Must</a:t>
            </a:r>
            <a:r>
              <a:rPr sz="2800" b="0" spc="-2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be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agreed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with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4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department</a:t>
            </a:r>
            <a:r>
              <a:rPr lang="de-DE" sz="2800" b="0" spc="-10" dirty="0">
                <a:latin typeface="Alwyn New Lt"/>
                <a:cs typeface="Alwyn New Lt"/>
              </a:rPr>
              <a:t> (J. Rock)</a:t>
            </a:r>
            <a:endParaRPr sz="2800" dirty="0">
              <a:latin typeface="Alwyn New Lt"/>
              <a:cs typeface="Alwyn New Lt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"/>
              <a:tabLst>
                <a:tab pos="355600" algn="l"/>
              </a:tabLst>
            </a:pPr>
            <a:r>
              <a:rPr sz="2800" b="0" dirty="0">
                <a:latin typeface="Alwyn New Lt"/>
                <a:cs typeface="Alwyn New Lt"/>
              </a:rPr>
              <a:t>Must</a:t>
            </a:r>
            <a:r>
              <a:rPr sz="2800" b="0" spc="-4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be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signed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by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student,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home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university </a:t>
            </a:r>
            <a:r>
              <a:rPr sz="2800" b="0" dirty="0">
                <a:latin typeface="Alwyn New Lt"/>
                <a:cs typeface="Alwyn New Lt"/>
              </a:rPr>
              <a:t>and</a:t>
            </a:r>
            <a:r>
              <a:rPr sz="2800" b="0" spc="-4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host</a:t>
            </a:r>
            <a:r>
              <a:rPr sz="2800" b="0" spc="-2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university</a:t>
            </a:r>
            <a:endParaRPr sz="28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670"/>
              </a:spcBef>
              <a:buFont typeface="Wingdings"/>
              <a:buChar char=""/>
              <a:tabLst>
                <a:tab pos="354965" algn="l"/>
              </a:tabLst>
            </a:pPr>
            <a:r>
              <a:rPr sz="2800" b="0" dirty="0">
                <a:latin typeface="Alwyn New Lt"/>
                <a:cs typeface="Alwyn New Lt"/>
              </a:rPr>
              <a:t>OLA: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all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parties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lang="de-DE" sz="2800" b="0" spc="-35" dirty="0" err="1">
                <a:latin typeface="Alwyn New Lt"/>
                <a:cs typeface="Alwyn New Lt"/>
              </a:rPr>
              <a:t>need</a:t>
            </a:r>
            <a:r>
              <a:rPr lang="de-DE" sz="2800" b="0" spc="-35" dirty="0">
                <a:latin typeface="Alwyn New Lt"/>
                <a:cs typeface="Alwyn New Lt"/>
              </a:rPr>
              <a:t> </a:t>
            </a:r>
            <a:r>
              <a:rPr lang="de-DE" sz="2800" b="0" spc="-35" dirty="0" err="1">
                <a:latin typeface="Alwyn New Lt"/>
                <a:cs typeface="Alwyn New Lt"/>
              </a:rPr>
              <a:t>to</a:t>
            </a:r>
            <a:r>
              <a:rPr lang="de-DE"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have</a:t>
            </a:r>
            <a:r>
              <a:rPr sz="2800" b="0" spc="-4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an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spc="-25" dirty="0">
                <a:latin typeface="Alwyn New Lt"/>
                <a:cs typeface="Alwyn New Lt"/>
              </a:rPr>
              <a:t>up-to-</a:t>
            </a:r>
            <a:r>
              <a:rPr sz="2800" b="0" dirty="0">
                <a:latin typeface="Alwyn New Lt"/>
                <a:cs typeface="Alwyn New Lt"/>
              </a:rPr>
              <a:t>date</a:t>
            </a:r>
            <a:r>
              <a:rPr sz="2800" b="0" spc="-15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copy.</a:t>
            </a:r>
            <a:endParaRPr sz="2800" dirty="0">
              <a:latin typeface="Alwyn New Lt"/>
              <a:cs typeface="Alwyn New Lt"/>
            </a:endParaRPr>
          </a:p>
          <a:p>
            <a:pPr marL="355600" marR="374650" indent="-342900">
              <a:lnSpc>
                <a:spcPct val="100000"/>
              </a:lnSpc>
              <a:spcBef>
                <a:spcPts val="670"/>
              </a:spcBef>
              <a:buFont typeface="Wingdings"/>
              <a:buChar char=""/>
              <a:tabLst>
                <a:tab pos="355600" algn="l"/>
              </a:tabLst>
            </a:pPr>
            <a:r>
              <a:rPr sz="2800" b="0" dirty="0">
                <a:latin typeface="Alwyn New Lt"/>
                <a:cs typeface="Alwyn New Lt"/>
              </a:rPr>
              <a:t>PDF: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Original</a:t>
            </a:r>
            <a:r>
              <a:rPr sz="2800" b="0" spc="-7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with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student,</a:t>
            </a:r>
            <a:r>
              <a:rPr sz="2800" b="0" spc="-4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send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copy/scan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to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spc="-20" dirty="0">
                <a:latin typeface="Alwyn New Lt"/>
                <a:cs typeface="Alwyn New Lt"/>
              </a:rPr>
              <a:t>Int. </a:t>
            </a:r>
            <a:r>
              <a:rPr sz="2800" b="0" dirty="0">
                <a:latin typeface="Alwyn New Lt"/>
                <a:cs typeface="Alwyn New Lt"/>
              </a:rPr>
              <a:t>Office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and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department.</a:t>
            </a:r>
            <a:endParaRPr sz="2800" dirty="0">
              <a:latin typeface="Alwyn New Lt"/>
              <a:cs typeface="Alwyn New L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8F5F0FB4-99A5-46A7-90B4-03233A2CD37D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13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9565" y="382146"/>
            <a:ext cx="1576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8FD5BC"/>
                </a:solidFill>
              </a:rPr>
              <a:t>BEFORE</a:t>
            </a:r>
            <a:endParaRPr sz="3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1446656"/>
            <a:ext cx="4613910" cy="4051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-25" dirty="0">
                <a:solidFill>
                  <a:srgbClr val="CC5329"/>
                </a:solidFill>
                <a:latin typeface="Alwyn New Rg"/>
                <a:cs typeface="Alwyn New Rg"/>
              </a:rPr>
              <a:t>APPLICATION</a:t>
            </a:r>
            <a:r>
              <a:rPr sz="3400" spc="-14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spc="-10" dirty="0">
                <a:solidFill>
                  <a:srgbClr val="CC5329"/>
                </a:solidFill>
                <a:latin typeface="Alwyn New Rg"/>
                <a:cs typeface="Alwyn New Rg"/>
              </a:rPr>
              <a:t>DEADLINE</a:t>
            </a:r>
            <a:endParaRPr sz="3400" dirty="0">
              <a:latin typeface="Alwyn New Rg"/>
              <a:cs typeface="Alwyn New Rg"/>
            </a:endParaRPr>
          </a:p>
          <a:p>
            <a:pPr>
              <a:lnSpc>
                <a:spcPct val="100000"/>
              </a:lnSpc>
              <a:spcBef>
                <a:spcPts val="2035"/>
              </a:spcBef>
            </a:pPr>
            <a:endParaRPr sz="3400" dirty="0">
              <a:latin typeface="Alwyn New Rg"/>
              <a:cs typeface="Alwyn New Rg"/>
            </a:endParaRPr>
          </a:p>
          <a:p>
            <a:pPr marL="12700">
              <a:lnSpc>
                <a:spcPct val="100000"/>
              </a:lnSpc>
            </a:pPr>
            <a:r>
              <a:rPr sz="2800" b="0" dirty="0">
                <a:latin typeface="Alwyn New Lt"/>
                <a:cs typeface="Alwyn New Lt"/>
              </a:rPr>
              <a:t>Hand</a:t>
            </a:r>
            <a:r>
              <a:rPr sz="2800" b="0" spc="-4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in</a:t>
            </a:r>
            <a:r>
              <a:rPr sz="2800" b="0" spc="-25" dirty="0">
                <a:latin typeface="Alwyn New Lt"/>
                <a:cs typeface="Alwyn New Lt"/>
              </a:rPr>
              <a:t> </a:t>
            </a:r>
            <a:r>
              <a:rPr sz="2800" b="0" spc="-20" dirty="0">
                <a:latin typeface="Alwyn New Lt"/>
                <a:cs typeface="Alwyn New Lt"/>
              </a:rPr>
              <a:t>your</a:t>
            </a:r>
            <a:endParaRPr sz="2800" dirty="0">
              <a:latin typeface="Alwyn New Lt"/>
              <a:cs typeface="Alwyn New Lt"/>
            </a:endParaRPr>
          </a:p>
          <a:p>
            <a:pPr marL="756285" indent="-286385">
              <a:lnSpc>
                <a:spcPct val="100000"/>
              </a:lnSpc>
              <a:spcBef>
                <a:spcPts val="595"/>
              </a:spcBef>
              <a:buFont typeface="Wingdings"/>
              <a:buChar char=""/>
              <a:tabLst>
                <a:tab pos="756285" algn="l"/>
              </a:tabLst>
            </a:pPr>
            <a:r>
              <a:rPr sz="2400" b="0" dirty="0">
                <a:latin typeface="Alwyn New Lt"/>
                <a:cs typeface="Alwyn New Lt"/>
              </a:rPr>
              <a:t>Grant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Agreement</a:t>
            </a:r>
            <a:endParaRPr sz="2400" dirty="0">
              <a:latin typeface="Alwyn New Lt"/>
              <a:cs typeface="Alwyn New Lt"/>
            </a:endParaRPr>
          </a:p>
          <a:p>
            <a:pPr marL="756285" indent="-286385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756285" algn="l"/>
              </a:tabLst>
            </a:pPr>
            <a:r>
              <a:rPr lang="de-DE" sz="2400" dirty="0">
                <a:latin typeface="Alwyn New Lt"/>
                <a:cs typeface="Alwyn New Lt"/>
              </a:rPr>
              <a:t>P</a:t>
            </a:r>
            <a:r>
              <a:rPr sz="2400" b="0" dirty="0" err="1">
                <a:latin typeface="Alwyn New Lt"/>
                <a:cs typeface="Alwyn New Lt"/>
              </a:rPr>
              <a:t>ayment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lang="de-DE" sz="2400" spc="-20" dirty="0">
                <a:latin typeface="Alwyn New Lt"/>
                <a:cs typeface="Alwyn New Lt"/>
              </a:rPr>
              <a:t>O</a:t>
            </a:r>
            <a:r>
              <a:rPr sz="2400" b="0" spc="-20" dirty="0" err="1">
                <a:latin typeface="Alwyn New Lt"/>
                <a:cs typeface="Alwyn New Lt"/>
              </a:rPr>
              <a:t>rder</a:t>
            </a:r>
            <a:endParaRPr sz="2400" dirty="0">
              <a:latin typeface="Alwyn New Lt"/>
              <a:cs typeface="Alwyn New Lt"/>
            </a:endParaRPr>
          </a:p>
          <a:p>
            <a:pPr marL="756285" indent="-286385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756285" algn="l"/>
              </a:tabLst>
            </a:pPr>
            <a:r>
              <a:rPr lang="de-DE" sz="2400" b="0" dirty="0">
                <a:latin typeface="Alwyn New Lt"/>
                <a:cs typeface="Alwyn New Lt"/>
              </a:rPr>
              <a:t>(</a:t>
            </a:r>
            <a:r>
              <a:rPr sz="2400" b="0" dirty="0">
                <a:latin typeface="Alwyn New Lt"/>
                <a:cs typeface="Alwyn New Lt"/>
              </a:rPr>
              <a:t>Online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Learning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Agreement</a:t>
            </a:r>
            <a:r>
              <a:rPr lang="de-DE" sz="2400" b="0" spc="-10" dirty="0">
                <a:latin typeface="Alwyn New Lt"/>
                <a:cs typeface="Alwyn New Lt"/>
              </a:rPr>
              <a:t>)</a:t>
            </a:r>
            <a:endParaRPr sz="2400" dirty="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1315"/>
              </a:spcBef>
            </a:pPr>
            <a:endParaRPr sz="2400" dirty="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de-DE" sz="2800" dirty="0">
                <a:latin typeface="Alwyn New Lt"/>
                <a:cs typeface="Alwyn New Lt"/>
              </a:rPr>
              <a:t>b</a:t>
            </a:r>
            <a:r>
              <a:rPr sz="2800" b="0">
                <a:latin typeface="Alwyn New Lt"/>
                <a:cs typeface="Alwyn New Lt"/>
              </a:rPr>
              <a:t>y</a:t>
            </a:r>
            <a:r>
              <a:rPr lang="de-DE" sz="2800" b="0" spc="-45" dirty="0">
                <a:latin typeface="Alwyn New Lt"/>
                <a:cs typeface="Alwyn New Lt"/>
              </a:rPr>
              <a:t> </a:t>
            </a:r>
            <a:r>
              <a:rPr lang="de-DE" sz="2800" b="1" spc="-45" dirty="0">
                <a:latin typeface="Alwyn New Lt"/>
                <a:cs typeface="Alwyn New Lt"/>
              </a:rPr>
              <a:t>30th </a:t>
            </a:r>
            <a:r>
              <a:rPr lang="de-DE" sz="2800" b="1" spc="-45" dirty="0" err="1">
                <a:latin typeface="Alwyn New Lt"/>
                <a:cs typeface="Alwyn New Lt"/>
              </a:rPr>
              <a:t>January</a:t>
            </a:r>
            <a:r>
              <a:rPr lang="de-DE" sz="2800" b="1" spc="-45" dirty="0">
                <a:latin typeface="Alwyn New Lt"/>
                <a:cs typeface="Alwyn New Lt"/>
              </a:rPr>
              <a:t> 2026</a:t>
            </a:r>
            <a:r>
              <a:rPr sz="2800" b="0" spc="-10" dirty="0">
                <a:latin typeface="Alwyn New Lt"/>
                <a:cs typeface="Alwyn New Lt"/>
              </a:rPr>
              <a:t>!</a:t>
            </a:r>
            <a:endParaRPr sz="2800" dirty="0">
              <a:latin typeface="Alwyn New Lt"/>
              <a:cs typeface="Alwyn New L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956063" y="2570966"/>
            <a:ext cx="2639060" cy="2639060"/>
          </a:xfrm>
          <a:custGeom>
            <a:avLst/>
            <a:gdLst/>
            <a:ahLst/>
            <a:cxnLst/>
            <a:rect l="l" t="t" r="r" b="b"/>
            <a:pathLst>
              <a:path w="2639059" h="2639060">
                <a:moveTo>
                  <a:pt x="620909" y="232849"/>
                </a:moveTo>
                <a:lnTo>
                  <a:pt x="543295" y="232849"/>
                </a:lnTo>
                <a:lnTo>
                  <a:pt x="543295" y="38808"/>
                </a:lnTo>
                <a:lnTo>
                  <a:pt x="546346" y="23707"/>
                </a:lnTo>
                <a:lnTo>
                  <a:pt x="554665" y="11370"/>
                </a:lnTo>
                <a:lnTo>
                  <a:pt x="567001" y="3051"/>
                </a:lnTo>
                <a:lnTo>
                  <a:pt x="582102" y="0"/>
                </a:lnTo>
                <a:lnTo>
                  <a:pt x="597203" y="3051"/>
                </a:lnTo>
                <a:lnTo>
                  <a:pt x="609538" y="11370"/>
                </a:lnTo>
                <a:lnTo>
                  <a:pt x="617857" y="23707"/>
                </a:lnTo>
                <a:lnTo>
                  <a:pt x="620909" y="38808"/>
                </a:lnTo>
                <a:lnTo>
                  <a:pt x="620909" y="232849"/>
                </a:lnTo>
                <a:close/>
              </a:path>
              <a:path w="2639059" h="2639060">
                <a:moveTo>
                  <a:pt x="2095568" y="232849"/>
                </a:moveTo>
                <a:lnTo>
                  <a:pt x="2017954" y="232849"/>
                </a:lnTo>
                <a:lnTo>
                  <a:pt x="2017954" y="38808"/>
                </a:lnTo>
                <a:lnTo>
                  <a:pt x="2021005" y="23707"/>
                </a:lnTo>
                <a:lnTo>
                  <a:pt x="2029325" y="11370"/>
                </a:lnTo>
                <a:lnTo>
                  <a:pt x="2041660" y="3051"/>
                </a:lnTo>
                <a:lnTo>
                  <a:pt x="2056761" y="0"/>
                </a:lnTo>
                <a:lnTo>
                  <a:pt x="2071862" y="3051"/>
                </a:lnTo>
                <a:lnTo>
                  <a:pt x="2084198" y="11370"/>
                </a:lnTo>
                <a:lnTo>
                  <a:pt x="2092517" y="23707"/>
                </a:lnTo>
                <a:lnTo>
                  <a:pt x="2095568" y="38808"/>
                </a:lnTo>
                <a:lnTo>
                  <a:pt x="2095568" y="232849"/>
                </a:lnTo>
                <a:close/>
              </a:path>
              <a:path w="2639059" h="2639060">
                <a:moveTo>
                  <a:pt x="2638863" y="2638964"/>
                </a:moveTo>
                <a:lnTo>
                  <a:pt x="0" y="2638964"/>
                </a:lnTo>
                <a:lnTo>
                  <a:pt x="0" y="232849"/>
                </a:lnTo>
                <a:lnTo>
                  <a:pt x="2638863" y="232849"/>
                </a:lnTo>
                <a:lnTo>
                  <a:pt x="2638863" y="310466"/>
                </a:lnTo>
                <a:lnTo>
                  <a:pt x="77613" y="310466"/>
                </a:lnTo>
                <a:lnTo>
                  <a:pt x="77613" y="776166"/>
                </a:lnTo>
                <a:lnTo>
                  <a:pt x="2638863" y="776166"/>
                </a:lnTo>
                <a:lnTo>
                  <a:pt x="2638863" y="853782"/>
                </a:lnTo>
                <a:lnTo>
                  <a:pt x="77613" y="853782"/>
                </a:lnTo>
                <a:lnTo>
                  <a:pt x="77613" y="2561348"/>
                </a:lnTo>
                <a:lnTo>
                  <a:pt x="2638863" y="2561348"/>
                </a:lnTo>
                <a:lnTo>
                  <a:pt x="2638863" y="2638964"/>
                </a:lnTo>
                <a:close/>
              </a:path>
              <a:path w="2639059" h="2639060">
                <a:moveTo>
                  <a:pt x="582102" y="504507"/>
                </a:moveTo>
                <a:lnTo>
                  <a:pt x="567001" y="501456"/>
                </a:lnTo>
                <a:lnTo>
                  <a:pt x="554665" y="493137"/>
                </a:lnTo>
                <a:lnTo>
                  <a:pt x="546346" y="480800"/>
                </a:lnTo>
                <a:lnTo>
                  <a:pt x="543295" y="465699"/>
                </a:lnTo>
                <a:lnTo>
                  <a:pt x="543295" y="310466"/>
                </a:lnTo>
                <a:lnTo>
                  <a:pt x="620909" y="310466"/>
                </a:lnTo>
                <a:lnTo>
                  <a:pt x="620909" y="465699"/>
                </a:lnTo>
                <a:lnTo>
                  <a:pt x="617857" y="480800"/>
                </a:lnTo>
                <a:lnTo>
                  <a:pt x="609538" y="493137"/>
                </a:lnTo>
                <a:lnTo>
                  <a:pt x="597203" y="501456"/>
                </a:lnTo>
                <a:lnTo>
                  <a:pt x="582102" y="504507"/>
                </a:lnTo>
                <a:close/>
              </a:path>
              <a:path w="2639059" h="2639060">
                <a:moveTo>
                  <a:pt x="2056761" y="504507"/>
                </a:moveTo>
                <a:lnTo>
                  <a:pt x="2041660" y="501456"/>
                </a:lnTo>
                <a:lnTo>
                  <a:pt x="2029325" y="493137"/>
                </a:lnTo>
                <a:lnTo>
                  <a:pt x="2021005" y="480800"/>
                </a:lnTo>
                <a:lnTo>
                  <a:pt x="2017954" y="465699"/>
                </a:lnTo>
                <a:lnTo>
                  <a:pt x="2017954" y="310466"/>
                </a:lnTo>
                <a:lnTo>
                  <a:pt x="2095568" y="310466"/>
                </a:lnTo>
                <a:lnTo>
                  <a:pt x="2095568" y="465699"/>
                </a:lnTo>
                <a:lnTo>
                  <a:pt x="2092517" y="480800"/>
                </a:lnTo>
                <a:lnTo>
                  <a:pt x="2084198" y="493137"/>
                </a:lnTo>
                <a:lnTo>
                  <a:pt x="2071862" y="501456"/>
                </a:lnTo>
                <a:lnTo>
                  <a:pt x="2056761" y="504507"/>
                </a:lnTo>
                <a:close/>
              </a:path>
              <a:path w="2639059" h="2639060">
                <a:moveTo>
                  <a:pt x="2638863" y="776166"/>
                </a:moveTo>
                <a:lnTo>
                  <a:pt x="2561250" y="776166"/>
                </a:lnTo>
                <a:lnTo>
                  <a:pt x="2561250" y="310466"/>
                </a:lnTo>
                <a:lnTo>
                  <a:pt x="2638863" y="310466"/>
                </a:lnTo>
                <a:lnTo>
                  <a:pt x="2638863" y="776166"/>
                </a:lnTo>
                <a:close/>
              </a:path>
              <a:path w="2639059" h="2639060">
                <a:moveTo>
                  <a:pt x="2638863" y="2561348"/>
                </a:moveTo>
                <a:lnTo>
                  <a:pt x="2561250" y="2561348"/>
                </a:lnTo>
                <a:lnTo>
                  <a:pt x="2561250" y="853782"/>
                </a:lnTo>
                <a:lnTo>
                  <a:pt x="2638863" y="853782"/>
                </a:lnTo>
                <a:lnTo>
                  <a:pt x="2638863" y="2561348"/>
                </a:lnTo>
                <a:close/>
              </a:path>
            </a:pathLst>
          </a:custGeom>
          <a:solidFill>
            <a:srgbClr val="8FD5B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266518" y="3657381"/>
          <a:ext cx="1940559" cy="1164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9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0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9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7579728" y="4349098"/>
            <a:ext cx="666750" cy="666750"/>
          </a:xfrm>
          <a:custGeom>
            <a:avLst/>
            <a:gdLst/>
            <a:ahLst/>
            <a:cxnLst/>
            <a:rect l="l" t="t" r="r" b="b"/>
            <a:pathLst>
              <a:path w="666750" h="666750">
                <a:moveTo>
                  <a:pt x="586389" y="666420"/>
                </a:moveTo>
                <a:lnTo>
                  <a:pt x="333206" y="413218"/>
                </a:lnTo>
                <a:lnTo>
                  <a:pt x="80014" y="666420"/>
                </a:lnTo>
                <a:lnTo>
                  <a:pt x="0" y="586412"/>
                </a:lnTo>
                <a:lnTo>
                  <a:pt x="253201" y="333210"/>
                </a:lnTo>
                <a:lnTo>
                  <a:pt x="0" y="80008"/>
                </a:lnTo>
                <a:lnTo>
                  <a:pt x="80014" y="0"/>
                </a:lnTo>
                <a:lnTo>
                  <a:pt x="333206" y="253202"/>
                </a:lnTo>
                <a:lnTo>
                  <a:pt x="586389" y="0"/>
                </a:lnTo>
                <a:lnTo>
                  <a:pt x="666404" y="80008"/>
                </a:lnTo>
                <a:lnTo>
                  <a:pt x="413211" y="333210"/>
                </a:lnTo>
                <a:lnTo>
                  <a:pt x="666404" y="586412"/>
                </a:lnTo>
                <a:lnTo>
                  <a:pt x="586389" y="666420"/>
                </a:lnTo>
                <a:close/>
              </a:path>
            </a:pathLst>
          </a:custGeom>
          <a:solidFill>
            <a:srgbClr val="CC53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29565" y="382146"/>
            <a:ext cx="1576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8FD5BC"/>
                </a:solidFill>
              </a:rPr>
              <a:t>BEFORE</a:t>
            </a:r>
            <a:endParaRPr sz="3600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0C1734F8-8F60-4E3F-BB7D-813153228F3E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14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1446656"/>
            <a:ext cx="8034020" cy="36087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ONLINE</a:t>
            </a:r>
            <a:r>
              <a:rPr sz="3400" spc="-13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LEARNING</a:t>
            </a:r>
            <a:r>
              <a:rPr sz="3400" spc="-11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spc="-10" dirty="0">
                <a:solidFill>
                  <a:srgbClr val="CC5329"/>
                </a:solidFill>
                <a:latin typeface="Alwyn New Rg"/>
                <a:cs typeface="Alwyn New Rg"/>
              </a:rPr>
              <a:t>AGREEMENT</a:t>
            </a:r>
            <a:endParaRPr sz="3400">
              <a:latin typeface="Alwyn New Rg"/>
              <a:cs typeface="Alwyn New Rg"/>
            </a:endParaRPr>
          </a:p>
          <a:p>
            <a:pPr>
              <a:lnSpc>
                <a:spcPct val="100000"/>
              </a:lnSpc>
              <a:spcBef>
                <a:spcPts val="2035"/>
              </a:spcBef>
            </a:pPr>
            <a:endParaRPr sz="3400">
              <a:latin typeface="Alwyn New Rg"/>
              <a:cs typeface="Alwyn New Rg"/>
            </a:endParaRPr>
          </a:p>
          <a:p>
            <a:pPr marL="355600" marR="5080" indent="-342900">
              <a:lnSpc>
                <a:spcPct val="100000"/>
              </a:lnSpc>
              <a:buFont typeface="Wingdings"/>
              <a:buChar char=""/>
              <a:tabLst>
                <a:tab pos="355600" algn="l"/>
              </a:tabLst>
            </a:pPr>
            <a:r>
              <a:rPr sz="2800" b="0" dirty="0">
                <a:latin typeface="Alwyn New Lt"/>
                <a:cs typeface="Alwyn New Lt"/>
              </a:rPr>
              <a:t>Changes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during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stay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must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be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noted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and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again </a:t>
            </a:r>
            <a:r>
              <a:rPr sz="2800" b="0" dirty="0">
                <a:latin typeface="Alwyn New Lt"/>
                <a:cs typeface="Alwyn New Lt"/>
              </a:rPr>
              <a:t>signed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by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all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parties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(student,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home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and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spc="-20" dirty="0">
                <a:latin typeface="Alwyn New Lt"/>
                <a:cs typeface="Alwyn New Lt"/>
              </a:rPr>
              <a:t>host </a:t>
            </a:r>
            <a:r>
              <a:rPr sz="2800" b="0" dirty="0">
                <a:latin typeface="Alwyn New Lt"/>
                <a:cs typeface="Alwyn New Lt"/>
              </a:rPr>
              <a:t>university)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in</a:t>
            </a:r>
            <a:r>
              <a:rPr sz="2800" b="0" spc="-6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(online)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learning</a:t>
            </a:r>
            <a:r>
              <a:rPr sz="2800" b="0" spc="-7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agreement.</a:t>
            </a:r>
            <a:endParaRPr sz="280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1445"/>
              </a:spcBef>
              <a:buFont typeface="Wingdings"/>
              <a:buChar char=""/>
            </a:pPr>
            <a:endParaRPr sz="280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"/>
              <a:tabLst>
                <a:tab pos="354965" algn="l"/>
              </a:tabLst>
            </a:pPr>
            <a:r>
              <a:rPr sz="2800" b="0" dirty="0">
                <a:latin typeface="Alwyn New Lt"/>
                <a:cs typeface="Alwyn New Lt"/>
              </a:rPr>
              <a:t>Send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</a:t>
            </a:r>
            <a:r>
              <a:rPr sz="2800" b="0" spc="-4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copy/scan </a:t>
            </a:r>
            <a:r>
              <a:rPr sz="2800" b="0" dirty="0">
                <a:latin typeface="Alwyn New Lt"/>
                <a:cs typeface="Alwyn New Lt"/>
              </a:rPr>
              <a:t>of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PDF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to</a:t>
            </a:r>
            <a:r>
              <a:rPr sz="2800" b="0" spc="-4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Int.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Office.</a:t>
            </a:r>
            <a:endParaRPr sz="2800">
              <a:latin typeface="Alwyn New Lt"/>
              <a:cs typeface="Alwyn New L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D22A05F5-8F34-4ACA-BB21-00A7E997ECCD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15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9563" y="382146"/>
            <a:ext cx="31953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8FD5BC"/>
                </a:solidFill>
              </a:rPr>
              <a:t>WHILE</a:t>
            </a:r>
            <a:r>
              <a:rPr sz="3600" spc="-20" dirty="0">
                <a:solidFill>
                  <a:srgbClr val="8FD5BC"/>
                </a:solidFill>
              </a:rPr>
              <a:t> </a:t>
            </a:r>
            <a:r>
              <a:rPr sz="3600" spc="-10" dirty="0">
                <a:solidFill>
                  <a:srgbClr val="8FD5BC"/>
                </a:solidFill>
              </a:rPr>
              <a:t>ABROAD</a:t>
            </a:r>
            <a:endParaRPr sz="36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1446656"/>
            <a:ext cx="5106035" cy="42379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-30" dirty="0">
                <a:solidFill>
                  <a:srgbClr val="CC5329"/>
                </a:solidFill>
                <a:latin typeface="Alwyn New Rg"/>
                <a:cs typeface="Alwyn New Rg"/>
              </a:rPr>
              <a:t>CONFIRMATION</a:t>
            </a:r>
            <a:r>
              <a:rPr sz="3400" spc="-55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OF</a:t>
            </a:r>
            <a:r>
              <a:rPr sz="3400" spc="-6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spc="-20" dirty="0">
                <a:solidFill>
                  <a:srgbClr val="CC5329"/>
                </a:solidFill>
                <a:latin typeface="Alwyn New Rg"/>
                <a:cs typeface="Alwyn New Rg"/>
              </a:rPr>
              <a:t>STAY</a:t>
            </a:r>
            <a:endParaRPr sz="3400" dirty="0">
              <a:latin typeface="Alwyn New Rg"/>
              <a:cs typeface="Alwyn New Rg"/>
            </a:endParaRPr>
          </a:p>
          <a:p>
            <a:pPr>
              <a:lnSpc>
                <a:spcPct val="100000"/>
              </a:lnSpc>
              <a:spcBef>
                <a:spcPts val="2045"/>
              </a:spcBef>
            </a:pPr>
            <a:endParaRPr sz="3400" dirty="0">
              <a:latin typeface="Alwyn New Rg"/>
              <a:cs typeface="Alwyn New Rg"/>
            </a:endParaRPr>
          </a:p>
          <a:p>
            <a:pPr marL="469900" marR="459105" indent="-457200">
              <a:lnSpc>
                <a:spcPct val="10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600" b="0" dirty="0">
                <a:latin typeface="Alwyn New Lt"/>
                <a:cs typeface="Alwyn New Lt"/>
              </a:rPr>
              <a:t>Have</a:t>
            </a:r>
            <a:r>
              <a:rPr sz="2600" b="0" spc="-6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it</a:t>
            </a:r>
            <a:r>
              <a:rPr sz="2600" b="0" spc="-4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signed</a:t>
            </a:r>
            <a:r>
              <a:rPr sz="2600" b="0" spc="-55" dirty="0">
                <a:latin typeface="Alwyn New Lt"/>
                <a:cs typeface="Alwyn New Lt"/>
              </a:rPr>
              <a:t> </a:t>
            </a:r>
            <a:r>
              <a:rPr sz="2600" b="1" dirty="0">
                <a:latin typeface="Alwyn New Lt"/>
                <a:cs typeface="Alwyn New Lt"/>
              </a:rPr>
              <a:t>after</a:t>
            </a:r>
            <a:r>
              <a:rPr sz="2600" b="1" spc="-60" dirty="0">
                <a:latin typeface="Alwyn New Lt"/>
                <a:cs typeface="Alwyn New Lt"/>
              </a:rPr>
              <a:t> </a:t>
            </a:r>
            <a:r>
              <a:rPr sz="2600" b="1" dirty="0">
                <a:latin typeface="Alwyn New Lt"/>
                <a:cs typeface="Alwyn New Lt"/>
              </a:rPr>
              <a:t>arrival</a:t>
            </a:r>
            <a:r>
              <a:rPr sz="2600" b="1" spc="-65" dirty="0">
                <a:latin typeface="Alwyn New Lt"/>
                <a:cs typeface="Alwyn New Lt"/>
              </a:rPr>
              <a:t> </a:t>
            </a:r>
            <a:r>
              <a:rPr sz="2600" b="0" spc="-25" dirty="0">
                <a:latin typeface="Alwyn New Lt"/>
                <a:cs typeface="Alwyn New Lt"/>
              </a:rPr>
              <a:t>at </a:t>
            </a:r>
            <a:r>
              <a:rPr sz="2600" b="0" dirty="0">
                <a:latin typeface="Alwyn New Lt"/>
                <a:cs typeface="Alwyn New Lt"/>
              </a:rPr>
              <a:t>the</a:t>
            </a:r>
            <a:r>
              <a:rPr sz="2600" b="0" spc="-2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host</a:t>
            </a:r>
            <a:r>
              <a:rPr sz="2600" b="0" spc="-40" dirty="0">
                <a:latin typeface="Alwyn New Lt"/>
                <a:cs typeface="Alwyn New Lt"/>
              </a:rPr>
              <a:t> </a:t>
            </a:r>
            <a:r>
              <a:rPr sz="2600" b="0" spc="-10" dirty="0">
                <a:latin typeface="Alwyn New Lt"/>
                <a:cs typeface="Alwyn New Lt"/>
              </a:rPr>
              <a:t>university</a:t>
            </a:r>
            <a:endParaRPr sz="2600" dirty="0">
              <a:latin typeface="Alwyn New Lt"/>
              <a:cs typeface="Alwyn New Lt"/>
            </a:endParaRPr>
          </a:p>
          <a:p>
            <a:pPr marL="469900" marR="1113790" indent="-457200">
              <a:lnSpc>
                <a:spcPct val="100000"/>
              </a:lnSpc>
              <a:spcBef>
                <a:spcPts val="625"/>
              </a:spcBef>
              <a:buFont typeface="Wingdings"/>
              <a:buChar char=""/>
              <a:tabLst>
                <a:tab pos="469900" algn="l"/>
              </a:tabLst>
            </a:pPr>
            <a:r>
              <a:rPr sz="2600" b="0" dirty="0">
                <a:latin typeface="Alwyn New Lt"/>
                <a:cs typeface="Alwyn New Lt"/>
              </a:rPr>
              <a:t>Absolutely</a:t>
            </a:r>
            <a:r>
              <a:rPr sz="2600" b="0" spc="-12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necessary</a:t>
            </a:r>
            <a:r>
              <a:rPr sz="2600" b="0" spc="-80" dirty="0">
                <a:latin typeface="Alwyn New Lt"/>
                <a:cs typeface="Alwyn New Lt"/>
              </a:rPr>
              <a:t> </a:t>
            </a:r>
            <a:r>
              <a:rPr sz="2600" b="0" spc="-25" dirty="0">
                <a:latin typeface="Alwyn New Lt"/>
                <a:cs typeface="Alwyn New Lt"/>
              </a:rPr>
              <a:t>for </a:t>
            </a:r>
            <a:r>
              <a:rPr sz="2600" b="0" dirty="0">
                <a:latin typeface="Alwyn New Lt"/>
                <a:cs typeface="Alwyn New Lt"/>
              </a:rPr>
              <a:t>payment</a:t>
            </a:r>
            <a:r>
              <a:rPr sz="2600" b="0" spc="-3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of</a:t>
            </a:r>
            <a:r>
              <a:rPr sz="2600" b="0" spc="-4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the</a:t>
            </a:r>
            <a:r>
              <a:rPr sz="2600" b="0" spc="-30" dirty="0">
                <a:latin typeface="Alwyn New Lt"/>
                <a:cs typeface="Alwyn New Lt"/>
              </a:rPr>
              <a:t> </a:t>
            </a:r>
            <a:r>
              <a:rPr sz="2600" b="0" spc="-10" dirty="0">
                <a:latin typeface="Alwyn New Lt"/>
                <a:cs typeface="Alwyn New Lt"/>
              </a:rPr>
              <a:t>grant!</a:t>
            </a:r>
            <a:endParaRPr sz="2600" dirty="0">
              <a:latin typeface="Alwyn New Lt"/>
              <a:cs typeface="Alwyn New Lt"/>
            </a:endParaRPr>
          </a:p>
          <a:p>
            <a:pPr marL="469900" marR="5080" indent="-457200">
              <a:lnSpc>
                <a:spcPct val="100000"/>
              </a:lnSpc>
              <a:spcBef>
                <a:spcPts val="620"/>
              </a:spcBef>
              <a:buFont typeface="Wingdings"/>
              <a:buChar char=""/>
              <a:tabLst>
                <a:tab pos="469900" algn="l"/>
              </a:tabLst>
            </a:pPr>
            <a:r>
              <a:rPr sz="2600" b="0" dirty="0">
                <a:latin typeface="Alwyn New Lt"/>
                <a:cs typeface="Alwyn New Lt"/>
              </a:rPr>
              <a:t>Start</a:t>
            </a:r>
            <a:r>
              <a:rPr sz="2600" b="0" spc="-60" dirty="0">
                <a:latin typeface="Alwyn New Lt"/>
                <a:cs typeface="Alwyn New Lt"/>
              </a:rPr>
              <a:t> </a:t>
            </a:r>
            <a:r>
              <a:rPr sz="2600" b="0" u="sng" dirty="0">
                <a:latin typeface="Alwyn New Lt"/>
                <a:cs typeface="Alwyn New Lt"/>
              </a:rPr>
              <a:t>and</a:t>
            </a:r>
            <a:r>
              <a:rPr sz="2600" b="0" spc="-5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end</a:t>
            </a:r>
            <a:r>
              <a:rPr sz="2600" b="0" spc="-7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dates</a:t>
            </a:r>
            <a:r>
              <a:rPr sz="2600" b="0" spc="-45" dirty="0">
                <a:latin typeface="Alwyn New Lt"/>
                <a:cs typeface="Alwyn New Lt"/>
              </a:rPr>
              <a:t> </a:t>
            </a:r>
            <a:r>
              <a:rPr sz="2600" b="0" spc="-25" dirty="0">
                <a:latin typeface="Alwyn New Lt"/>
                <a:cs typeface="Alwyn New Lt"/>
              </a:rPr>
              <a:t>are </a:t>
            </a:r>
            <a:r>
              <a:rPr sz="2600" b="0" dirty="0">
                <a:latin typeface="Alwyn New Lt"/>
                <a:cs typeface="Alwyn New Lt"/>
              </a:rPr>
              <a:t>important</a:t>
            </a:r>
            <a:r>
              <a:rPr sz="2600" b="0" spc="-4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for</a:t>
            </a:r>
            <a:r>
              <a:rPr sz="2600" b="0" spc="-4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the</a:t>
            </a:r>
            <a:r>
              <a:rPr sz="2600" b="0" spc="-4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amount</a:t>
            </a:r>
            <a:r>
              <a:rPr sz="2600" b="0" spc="-50" dirty="0">
                <a:latin typeface="Alwyn New Lt"/>
                <a:cs typeface="Alwyn New Lt"/>
              </a:rPr>
              <a:t> </a:t>
            </a:r>
            <a:r>
              <a:rPr sz="2600" b="0" spc="-25" dirty="0">
                <a:latin typeface="Alwyn New Lt"/>
                <a:cs typeface="Alwyn New Lt"/>
              </a:rPr>
              <a:t>of </a:t>
            </a:r>
            <a:r>
              <a:rPr sz="2600" b="0" dirty="0">
                <a:latin typeface="Alwyn New Lt"/>
                <a:cs typeface="Alwyn New Lt"/>
              </a:rPr>
              <a:t>funding</a:t>
            </a:r>
            <a:r>
              <a:rPr sz="2600" b="0" spc="-7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(exact</a:t>
            </a:r>
            <a:r>
              <a:rPr sz="2600" b="0" spc="-6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daily</a:t>
            </a:r>
            <a:r>
              <a:rPr sz="2600" b="0" spc="-75" dirty="0">
                <a:latin typeface="Alwyn New Lt"/>
                <a:cs typeface="Alwyn New Lt"/>
              </a:rPr>
              <a:t> </a:t>
            </a:r>
            <a:r>
              <a:rPr sz="2600" b="0" spc="-10" dirty="0">
                <a:latin typeface="Alwyn New Lt"/>
                <a:cs typeface="Alwyn New Lt"/>
              </a:rPr>
              <a:t>settlement).</a:t>
            </a:r>
            <a:endParaRPr sz="2600" dirty="0">
              <a:latin typeface="Alwyn New Lt"/>
              <a:cs typeface="Alwyn New L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570537" y="1674812"/>
            <a:ext cx="3259454" cy="4578350"/>
            <a:chOff x="5570537" y="1674812"/>
            <a:chExt cx="3259454" cy="45783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80062" y="1684337"/>
              <a:ext cx="3240086" cy="455929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5575300" y="1679575"/>
              <a:ext cx="3249930" cy="4568825"/>
            </a:xfrm>
            <a:custGeom>
              <a:avLst/>
              <a:gdLst/>
              <a:ahLst/>
              <a:cxnLst/>
              <a:rect l="l" t="t" r="r" b="b"/>
              <a:pathLst>
                <a:path w="3249929" h="4568825">
                  <a:moveTo>
                    <a:pt x="0" y="0"/>
                  </a:moveTo>
                  <a:lnTo>
                    <a:pt x="3249612" y="0"/>
                  </a:lnTo>
                  <a:lnTo>
                    <a:pt x="3249612" y="4568825"/>
                  </a:lnTo>
                  <a:lnTo>
                    <a:pt x="0" y="4568825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BD521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29563" y="382146"/>
            <a:ext cx="31953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8FD5BC"/>
                </a:solidFill>
              </a:rPr>
              <a:t>WHILE</a:t>
            </a:r>
            <a:r>
              <a:rPr sz="3600" spc="-20" dirty="0">
                <a:solidFill>
                  <a:srgbClr val="8FD5BC"/>
                </a:solidFill>
              </a:rPr>
              <a:t> </a:t>
            </a:r>
            <a:r>
              <a:rPr sz="3600" spc="-10" dirty="0">
                <a:solidFill>
                  <a:srgbClr val="8FD5BC"/>
                </a:solidFill>
              </a:rPr>
              <a:t>ABROAD</a:t>
            </a:r>
            <a:endParaRPr sz="3600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514962E2-DFD0-4547-ACE4-4DBE8F904D2A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16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1093986"/>
            <a:ext cx="8333740" cy="52520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ONLINE</a:t>
            </a:r>
            <a:r>
              <a:rPr sz="3400" spc="-9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spc="-10" dirty="0">
                <a:solidFill>
                  <a:srgbClr val="CC5329"/>
                </a:solidFill>
                <a:latin typeface="Alwyn New Rg"/>
                <a:cs typeface="Alwyn New Rg"/>
              </a:rPr>
              <a:t>REPORT</a:t>
            </a:r>
            <a:endParaRPr sz="3400" dirty="0">
              <a:latin typeface="Alwyn New Rg"/>
              <a:cs typeface="Alwyn New Rg"/>
            </a:endParaRPr>
          </a:p>
          <a:p>
            <a:pPr>
              <a:lnSpc>
                <a:spcPct val="100000"/>
              </a:lnSpc>
              <a:spcBef>
                <a:spcPts val="2050"/>
              </a:spcBef>
            </a:pPr>
            <a:endParaRPr sz="3400" dirty="0">
              <a:latin typeface="Alwyn New Rg"/>
              <a:cs typeface="Alwyn New Rg"/>
            </a:endParaRPr>
          </a:p>
          <a:p>
            <a:pPr marL="355600" marR="1390015" indent="-342900">
              <a:lnSpc>
                <a:spcPct val="100000"/>
              </a:lnSpc>
              <a:buFont typeface="Wingdings"/>
              <a:buChar char=""/>
              <a:tabLst>
                <a:tab pos="355600" algn="l"/>
              </a:tabLst>
            </a:pPr>
            <a:r>
              <a:rPr sz="2400" b="0" dirty="0">
                <a:latin typeface="Alwyn New Lt"/>
                <a:cs typeface="Alwyn New Lt"/>
              </a:rPr>
              <a:t>Compulsory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participation</a:t>
            </a:r>
            <a:r>
              <a:rPr sz="2400" b="0" spc="-8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for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evaluation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spc="-25" dirty="0">
                <a:latin typeface="Alwyn New Lt"/>
                <a:cs typeface="Alwyn New Lt"/>
              </a:rPr>
              <a:t>the </a:t>
            </a:r>
            <a:r>
              <a:rPr sz="2400" b="0" spc="-10" dirty="0">
                <a:latin typeface="Alwyn New Lt"/>
                <a:cs typeface="Alwyn New Lt"/>
              </a:rPr>
              <a:t>programme</a:t>
            </a:r>
            <a:endParaRPr sz="2400" dirty="0">
              <a:latin typeface="Alwyn New Lt"/>
              <a:cs typeface="Alwyn New Lt"/>
            </a:endParaRPr>
          </a:p>
          <a:p>
            <a:pPr marL="355600" marR="5080" indent="-342900">
              <a:lnSpc>
                <a:spcPct val="100000"/>
              </a:lnSpc>
              <a:spcBef>
                <a:spcPts val="580"/>
              </a:spcBef>
              <a:buFont typeface="Wingdings"/>
              <a:buChar char=""/>
              <a:tabLst>
                <a:tab pos="355600" algn="l"/>
              </a:tabLst>
            </a:pPr>
            <a:r>
              <a:rPr sz="2400" b="0" dirty="0">
                <a:latin typeface="Alwyn New Lt"/>
                <a:cs typeface="Alwyn New Lt"/>
              </a:rPr>
              <a:t>Access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link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will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be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sent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automatically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by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e</a:t>
            </a:r>
            <a:r>
              <a:rPr lang="de-DE" sz="2400" b="0" dirty="0">
                <a:latin typeface="Alwyn New Lt"/>
                <a:cs typeface="Alwyn New Lt"/>
              </a:rPr>
              <a:t>-</a:t>
            </a:r>
            <a:r>
              <a:rPr sz="2400" b="0" dirty="0">
                <a:latin typeface="Alwyn New Lt"/>
                <a:cs typeface="Alwyn New Lt"/>
              </a:rPr>
              <a:t>mail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from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EU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spc="-50" dirty="0">
                <a:latin typeface="Alwyn New Lt"/>
                <a:cs typeface="Alwyn New Lt"/>
              </a:rPr>
              <a:t>a </a:t>
            </a:r>
            <a:r>
              <a:rPr sz="2400" b="0" dirty="0">
                <a:latin typeface="Alwyn New Lt"/>
                <a:cs typeface="Alwyn New Lt"/>
              </a:rPr>
              <a:t>few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days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after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end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stay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abroad.</a:t>
            </a:r>
            <a:endParaRPr sz="2400" dirty="0">
              <a:latin typeface="Alwyn New Lt"/>
              <a:cs typeface="Alwyn New Lt"/>
            </a:endParaRPr>
          </a:p>
          <a:p>
            <a:pPr marL="355600" marR="655320" indent="-342900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355600" algn="l"/>
              </a:tabLst>
            </a:pPr>
            <a:r>
              <a:rPr sz="2400" b="0" dirty="0">
                <a:latin typeface="Alwyn New Lt"/>
                <a:cs typeface="Alwyn New Lt"/>
              </a:rPr>
              <a:t>Please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ensure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that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can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be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contacted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by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(university) e</a:t>
            </a:r>
            <a:r>
              <a:rPr lang="de-DE" sz="2400" b="0" spc="-10" dirty="0">
                <a:latin typeface="Alwyn New Lt"/>
                <a:cs typeface="Alwyn New Lt"/>
              </a:rPr>
              <a:t>-</a:t>
            </a:r>
            <a:r>
              <a:rPr sz="2400" b="0" spc="-10" dirty="0">
                <a:latin typeface="Alwyn New Lt"/>
                <a:cs typeface="Alwyn New Lt"/>
              </a:rPr>
              <a:t>mail!</a:t>
            </a:r>
            <a:endParaRPr lang="de-DE" sz="2400" b="0" spc="-10" dirty="0">
              <a:latin typeface="Alwyn New Lt"/>
              <a:cs typeface="Alwyn New Lt"/>
            </a:endParaRPr>
          </a:p>
          <a:p>
            <a:pPr marL="355600" marR="655320" indent="-342900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355600" algn="l"/>
              </a:tabLst>
            </a:pPr>
            <a:r>
              <a:rPr lang="en-US" sz="2400" b="0" spc="-10" dirty="0">
                <a:latin typeface="Alwyn New Lt"/>
                <a:cs typeface="Alwyn New Lt"/>
              </a:rPr>
              <a:t>no later than 10 days after return (</a:t>
            </a:r>
            <a:r>
              <a:rPr lang="en-US" sz="2300" b="0" spc="-10" dirty="0">
                <a:latin typeface="Alwyn New Lt"/>
                <a:cs typeface="Alwyn New Lt"/>
              </a:rPr>
              <a:t>Participants who fail to complete and submit the online participant report may be required to partially or fully reimburse the financial support received</a:t>
            </a:r>
            <a:r>
              <a:rPr lang="en-US" sz="2400" b="0" spc="-10" dirty="0">
                <a:latin typeface="Alwyn New Lt"/>
                <a:cs typeface="Alwyn New Lt"/>
              </a:rPr>
              <a:t>)</a:t>
            </a:r>
            <a:endParaRPr sz="2400" dirty="0">
              <a:latin typeface="Alwyn New Lt"/>
              <a:cs typeface="Alwyn New L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214D4389-98C6-4EED-9C74-C2BBB89C6A39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17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9565" y="382146"/>
            <a:ext cx="13112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8FD5BC"/>
                </a:solidFill>
              </a:rPr>
              <a:t>AFTER</a:t>
            </a:r>
            <a:endParaRPr sz="36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1446656"/>
            <a:ext cx="7932420" cy="2111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TRANSCRIPT</a:t>
            </a:r>
            <a:r>
              <a:rPr sz="3400" spc="-75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OF</a:t>
            </a:r>
            <a:r>
              <a:rPr sz="3400" spc="-105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spc="-10" dirty="0">
                <a:solidFill>
                  <a:srgbClr val="CC5329"/>
                </a:solidFill>
                <a:latin typeface="Alwyn New Rg"/>
                <a:cs typeface="Alwyn New Rg"/>
              </a:rPr>
              <a:t>RECORDS</a:t>
            </a:r>
            <a:endParaRPr sz="3400">
              <a:latin typeface="Alwyn New Rg"/>
              <a:cs typeface="Alwyn New Rg"/>
            </a:endParaRPr>
          </a:p>
          <a:p>
            <a:pPr>
              <a:lnSpc>
                <a:spcPct val="100000"/>
              </a:lnSpc>
              <a:spcBef>
                <a:spcPts val="2050"/>
              </a:spcBef>
            </a:pPr>
            <a:endParaRPr sz="3400">
              <a:latin typeface="Alwyn New Rg"/>
              <a:cs typeface="Alwyn New Rg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"/>
              <a:tabLst>
                <a:tab pos="354965" algn="l"/>
              </a:tabLst>
            </a:pPr>
            <a:r>
              <a:rPr sz="2400" b="0" dirty="0">
                <a:latin typeface="Alwyn New Lt"/>
                <a:cs typeface="Alwyn New Lt"/>
              </a:rPr>
              <a:t>Certificate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/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transcript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records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from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host</a:t>
            </a:r>
            <a:r>
              <a:rPr sz="2400" b="0" spc="-10" dirty="0">
                <a:latin typeface="Alwyn New Lt"/>
                <a:cs typeface="Alwyn New Lt"/>
              </a:rPr>
              <a:t> university</a:t>
            </a:r>
            <a:endParaRPr sz="240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580"/>
              </a:spcBef>
              <a:buFont typeface="Wingdings"/>
              <a:buChar char=""/>
              <a:tabLst>
                <a:tab pos="354965" algn="l"/>
              </a:tabLst>
            </a:pPr>
            <a:r>
              <a:rPr sz="2400" b="0" dirty="0">
                <a:latin typeface="Alwyn New Lt"/>
                <a:cs typeface="Alwyn New Lt"/>
              </a:rPr>
              <a:t>Please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send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scanned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copy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to</a:t>
            </a:r>
            <a:r>
              <a:rPr sz="2400" b="0" spc="-1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spc="-25" dirty="0">
                <a:latin typeface="Alwyn New Lt"/>
                <a:cs typeface="Alwyn New Lt"/>
              </a:rPr>
              <a:t>IO!</a:t>
            </a:r>
            <a:endParaRPr sz="2400">
              <a:latin typeface="Alwyn New Lt"/>
              <a:cs typeface="Alwyn New L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3452638C-2F9A-48FF-8F60-7585FCEB40E3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18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9565" y="382146"/>
            <a:ext cx="13112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8FD5BC"/>
                </a:solidFill>
              </a:rPr>
              <a:t>AFTER</a:t>
            </a:r>
            <a:endParaRPr sz="36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>
                <a:latin typeface="Verdana"/>
                <a:cs typeface="Verdana"/>
              </a:rPr>
              <a:t>ERASMUS+</a:t>
            </a:r>
            <a:r>
              <a:rPr spc="-210" dirty="0">
                <a:latin typeface="Verdana"/>
                <a:cs typeface="Verdana"/>
              </a:rPr>
              <a:t> </a:t>
            </a:r>
            <a:r>
              <a:rPr spc="-25" dirty="0">
                <a:latin typeface="Verdana"/>
                <a:cs typeface="Verdana"/>
              </a:rPr>
              <a:t>APP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23DF4A10-B31F-41CC-9A9F-CF4D0D2AE861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20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5600" algn="l"/>
              </a:tabLst>
            </a:pPr>
            <a:r>
              <a:rPr b="0" dirty="0">
                <a:latin typeface="Alwyn New Lt"/>
                <a:cs typeface="Alwyn New Lt"/>
              </a:rPr>
              <a:t>The</a:t>
            </a:r>
            <a:r>
              <a:rPr b="0" spc="-6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Erasmus+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app</a:t>
            </a:r>
            <a:r>
              <a:rPr b="0" spc="-6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provides</a:t>
            </a:r>
            <a:r>
              <a:rPr b="0" spc="-5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you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with</a:t>
            </a:r>
            <a:r>
              <a:rPr b="0" spc="-5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useful</a:t>
            </a:r>
            <a:r>
              <a:rPr b="0" spc="-5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information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spc="-25" dirty="0">
                <a:latin typeface="Alwyn New Lt"/>
                <a:cs typeface="Alwyn New Lt"/>
              </a:rPr>
              <a:t>and </a:t>
            </a:r>
            <a:r>
              <a:rPr b="0" dirty="0">
                <a:latin typeface="Alwyn New Lt"/>
                <a:cs typeface="Alwyn New Lt"/>
              </a:rPr>
              <a:t>functions</a:t>
            </a:r>
            <a:r>
              <a:rPr b="0" spc="-3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before,</a:t>
            </a:r>
            <a:r>
              <a:rPr b="0" spc="-5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during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and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after</a:t>
            </a:r>
            <a:r>
              <a:rPr b="0" spc="-5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your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stay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spc="-10" dirty="0">
                <a:latin typeface="Alwyn New Lt"/>
                <a:cs typeface="Alwyn New Lt"/>
              </a:rPr>
              <a:t>abroad</a:t>
            </a:r>
          </a:p>
          <a:p>
            <a:pPr marL="355600" marR="151765" indent="-342900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355600" algn="l"/>
              </a:tabLst>
            </a:pPr>
            <a:r>
              <a:rPr b="0" dirty="0">
                <a:latin typeface="Alwyn New Lt"/>
                <a:cs typeface="Alwyn New Lt"/>
              </a:rPr>
              <a:t>You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can</a:t>
            </a:r>
            <a:r>
              <a:rPr b="0" spc="-6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find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more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information</a:t>
            </a:r>
            <a:r>
              <a:rPr b="0" spc="-5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and</a:t>
            </a:r>
            <a:r>
              <a:rPr b="0" spc="-5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download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the</a:t>
            </a:r>
            <a:r>
              <a:rPr b="0" spc="-5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app</a:t>
            </a:r>
            <a:r>
              <a:rPr b="0" spc="-65" dirty="0">
                <a:latin typeface="Alwyn New Lt"/>
                <a:cs typeface="Alwyn New Lt"/>
              </a:rPr>
              <a:t> </a:t>
            </a:r>
            <a:r>
              <a:rPr b="0" spc="-10" dirty="0">
                <a:latin typeface="Alwyn New Lt"/>
                <a:cs typeface="Alwyn New Lt"/>
              </a:rPr>
              <a:t>here: </a:t>
            </a:r>
            <a:r>
              <a:rPr b="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Alwyn New Lt"/>
                <a:cs typeface="Alwyn New Lt"/>
                <a:hlinkClick r:id="rId2"/>
              </a:rPr>
              <a:t>https://erasmusapp.eu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>
                <a:latin typeface="Verdana"/>
                <a:cs typeface="Verdana"/>
              </a:rPr>
              <a:t>INSURANCE</a:t>
            </a:r>
            <a:r>
              <a:rPr spc="-220" dirty="0">
                <a:latin typeface="Verdana"/>
                <a:cs typeface="Verdana"/>
              </a:rPr>
              <a:t> </a:t>
            </a:r>
            <a:r>
              <a:rPr spc="-10" dirty="0">
                <a:latin typeface="Verdana"/>
                <a:cs typeface="Verdana"/>
              </a:rPr>
              <a:t>COVERAGE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5C6CD255-049A-42FA-967B-7976CF4DD3F0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21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266700" indent="-34290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4965" algn="l"/>
              </a:tabLst>
            </a:pPr>
            <a:r>
              <a:rPr b="0" dirty="0">
                <a:latin typeface="Alwyn New Lt"/>
                <a:cs typeface="Alwyn New Lt"/>
              </a:rPr>
              <a:t>The</a:t>
            </a:r>
            <a:r>
              <a:rPr b="0" spc="-5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ERASMUS</a:t>
            </a:r>
            <a:r>
              <a:rPr b="0" spc="-1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scholarship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dirty="0"/>
              <a:t>does</a:t>
            </a:r>
            <a:r>
              <a:rPr spc="-45" dirty="0"/>
              <a:t> </a:t>
            </a:r>
            <a:r>
              <a:rPr dirty="0"/>
              <a:t>not</a:t>
            </a:r>
            <a:r>
              <a:rPr spc="-50" dirty="0"/>
              <a:t> </a:t>
            </a:r>
            <a:r>
              <a:rPr dirty="0"/>
              <a:t>include</a:t>
            </a:r>
            <a:r>
              <a:rPr spc="-60" dirty="0"/>
              <a:t> </a:t>
            </a:r>
            <a:r>
              <a:rPr dirty="0"/>
              <a:t>any</a:t>
            </a:r>
            <a:r>
              <a:rPr spc="-45" dirty="0"/>
              <a:t> </a:t>
            </a:r>
            <a:r>
              <a:rPr spc="-10" dirty="0"/>
              <a:t>insurance cover</a:t>
            </a:r>
            <a:r>
              <a:rPr b="0" spc="-10" dirty="0">
                <a:latin typeface="Alwyn New Lt"/>
                <a:cs typeface="Alwyn New Lt"/>
              </a:rPr>
              <a:t>.</a:t>
            </a:r>
          </a:p>
          <a:p>
            <a:pPr marL="355600" marR="5080" indent="-342900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355600" algn="l"/>
              </a:tabLst>
            </a:pPr>
            <a:r>
              <a:rPr b="0" dirty="0">
                <a:latin typeface="Alwyn New Lt"/>
                <a:cs typeface="Alwyn New Lt"/>
              </a:rPr>
              <a:t>ERASMUS</a:t>
            </a:r>
            <a:r>
              <a:rPr b="0" spc="-2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scholarship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holders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declare</a:t>
            </a:r>
            <a:r>
              <a:rPr b="0" spc="-6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in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their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declaration</a:t>
            </a:r>
            <a:r>
              <a:rPr b="0" spc="-75" dirty="0">
                <a:latin typeface="Alwyn New Lt"/>
                <a:cs typeface="Alwyn New Lt"/>
              </a:rPr>
              <a:t> </a:t>
            </a:r>
            <a:r>
              <a:rPr b="0" spc="-25" dirty="0">
                <a:latin typeface="Alwyn New Lt"/>
                <a:cs typeface="Alwyn New Lt"/>
              </a:rPr>
              <a:t>of </a:t>
            </a:r>
            <a:r>
              <a:rPr b="0" dirty="0">
                <a:latin typeface="Alwyn New Lt"/>
                <a:cs typeface="Alwyn New Lt"/>
              </a:rPr>
              <a:t>acceptance</a:t>
            </a:r>
            <a:r>
              <a:rPr b="0" spc="-6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that</a:t>
            </a:r>
            <a:r>
              <a:rPr b="0" spc="-3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they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will</a:t>
            </a:r>
            <a:r>
              <a:rPr b="0" spc="-3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personally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ensure</a:t>
            </a:r>
            <a:r>
              <a:rPr b="0" spc="-3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that</a:t>
            </a:r>
            <a:r>
              <a:rPr b="0" spc="-3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they</a:t>
            </a:r>
            <a:r>
              <a:rPr b="0" spc="-25" dirty="0">
                <a:latin typeface="Alwyn New Lt"/>
                <a:cs typeface="Alwyn New Lt"/>
              </a:rPr>
              <a:t> </a:t>
            </a:r>
            <a:r>
              <a:rPr b="0" spc="-20" dirty="0">
                <a:latin typeface="Alwyn New Lt"/>
                <a:cs typeface="Alwyn New Lt"/>
              </a:rPr>
              <a:t>have </a:t>
            </a:r>
            <a:r>
              <a:rPr b="0" dirty="0">
                <a:latin typeface="Alwyn New Lt"/>
                <a:cs typeface="Alwyn New Lt"/>
              </a:rPr>
              <a:t>adequate</a:t>
            </a:r>
            <a:r>
              <a:rPr b="0" spc="-7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insurance</a:t>
            </a:r>
            <a:r>
              <a:rPr b="0" spc="-5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cover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for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the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duration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of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their</a:t>
            </a:r>
            <a:r>
              <a:rPr b="0" spc="-50" dirty="0">
                <a:latin typeface="Alwyn New Lt"/>
                <a:cs typeface="Alwyn New Lt"/>
              </a:rPr>
              <a:t> </a:t>
            </a:r>
            <a:r>
              <a:rPr b="0" spc="-20" dirty="0">
                <a:latin typeface="Alwyn New Lt"/>
                <a:cs typeface="Alwyn New Lt"/>
              </a:rPr>
              <a:t>stay </a:t>
            </a:r>
            <a:r>
              <a:rPr b="0" spc="-10" dirty="0">
                <a:latin typeface="Alwyn New Lt"/>
                <a:cs typeface="Alwyn New Lt"/>
              </a:rPr>
              <a:t>abroad.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ERASMUS</a:t>
            </a:r>
            <a:r>
              <a:rPr spc="-10" dirty="0">
                <a:latin typeface="Verdana"/>
                <a:cs typeface="Verdana"/>
              </a:rPr>
              <a:t>+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65" y="2654426"/>
            <a:ext cx="6821805" cy="221996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dirty="0">
                <a:latin typeface="Alwyn New Lt"/>
                <a:cs typeface="Alwyn New Lt"/>
              </a:rPr>
              <a:t>Advantages</a:t>
            </a:r>
            <a:r>
              <a:rPr sz="2400" b="1" spc="-5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of</a:t>
            </a:r>
            <a:r>
              <a:rPr sz="2400" b="1" spc="-7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the</a:t>
            </a:r>
            <a:r>
              <a:rPr sz="2400" b="1" spc="-75" dirty="0">
                <a:latin typeface="Alwyn New Lt"/>
                <a:cs typeface="Alwyn New Lt"/>
              </a:rPr>
              <a:t> </a:t>
            </a:r>
            <a:r>
              <a:rPr sz="2400" b="1" dirty="0" err="1">
                <a:latin typeface="Alwyn New Lt"/>
                <a:cs typeface="Alwyn New Lt"/>
              </a:rPr>
              <a:t>programme</a:t>
            </a:r>
            <a:r>
              <a:rPr sz="2400" b="1" spc="-20" dirty="0">
                <a:latin typeface="Alwyn New Lt"/>
                <a:cs typeface="Alwyn New Lt"/>
              </a:rPr>
              <a:t>:</a:t>
            </a:r>
            <a:endParaRPr sz="24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354965" algn="l"/>
              </a:tabLst>
            </a:pPr>
            <a:r>
              <a:rPr sz="2400" b="0" dirty="0">
                <a:latin typeface="Alwyn New Lt"/>
                <a:cs typeface="Alwyn New Lt"/>
              </a:rPr>
              <a:t>No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tuition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fees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abroad</a:t>
            </a:r>
            <a:endParaRPr sz="24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354965" algn="l"/>
              </a:tabLst>
            </a:pPr>
            <a:r>
              <a:rPr sz="2400" b="0" dirty="0">
                <a:latin typeface="Alwyn New Lt"/>
                <a:cs typeface="Alwyn New Lt"/>
              </a:rPr>
              <a:t>Documentation</a:t>
            </a:r>
            <a:r>
              <a:rPr sz="2400" b="0" spc="-7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and</a:t>
            </a:r>
            <a:r>
              <a:rPr sz="2400" b="0" spc="-7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recognition</a:t>
            </a:r>
            <a:r>
              <a:rPr sz="2400" b="0" spc="-7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achievements</a:t>
            </a:r>
            <a:endParaRPr sz="24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580"/>
              </a:spcBef>
              <a:buFont typeface="Wingdings"/>
              <a:buChar char=""/>
              <a:tabLst>
                <a:tab pos="354965" algn="l"/>
              </a:tabLst>
            </a:pPr>
            <a:r>
              <a:rPr sz="2400" b="0" dirty="0">
                <a:latin typeface="Alwyn New Lt"/>
                <a:cs typeface="Alwyn New Lt"/>
              </a:rPr>
              <a:t>Contact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person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at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home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and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host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university</a:t>
            </a:r>
            <a:endParaRPr sz="24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354965" algn="l"/>
              </a:tabLst>
            </a:pPr>
            <a:r>
              <a:rPr sz="2400" b="0" dirty="0">
                <a:latin typeface="Alwyn New Lt"/>
                <a:cs typeface="Alwyn New Lt"/>
              </a:rPr>
              <a:t>Mobility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grant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(by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country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group)</a:t>
            </a:r>
            <a:endParaRPr sz="2400" dirty="0">
              <a:latin typeface="Alwyn New Lt"/>
              <a:cs typeface="Alwyn New L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9925" y="1038225"/>
            <a:ext cx="1390649" cy="139699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8953309" y="6494590"/>
            <a:ext cx="111760" cy="194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z="1200" b="0" spc="-50" dirty="0">
                <a:latin typeface="Alwyn New Lt"/>
                <a:cs typeface="Alwyn New Lt"/>
              </a:rPr>
              <a:t>4</a:t>
            </a:r>
            <a:endParaRPr sz="1200">
              <a:latin typeface="Alwyn New Lt"/>
              <a:cs typeface="Alwyn New Lt"/>
            </a:endParaRP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735C8B1E-E4D1-66FB-49A9-5A94E7C88451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A617824A-DA27-4F90-B7F2-ED42FABEF54D}" type="datetime1">
              <a:rPr lang="de-DE" spc="-10" smtClean="0"/>
              <a:t>25.11.2025</a:t>
            </a:fld>
            <a:endParaRPr lang="de-DE" spc="-10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97BC4BE6-E72A-A1AC-1397-0AD58EB7A7D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de-DE" spc="-50" smtClean="0"/>
              <a:t>2</a:t>
            </a:fld>
            <a:endParaRPr lang="de-DE" spc="-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2668752"/>
            <a:ext cx="8326120" cy="252476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b="0" dirty="0">
                <a:latin typeface="Alwyn New Lt"/>
                <a:cs typeface="Alwyn New Lt"/>
              </a:rPr>
              <a:t>We</a:t>
            </a:r>
            <a:r>
              <a:rPr sz="2000" b="0" spc="-4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recommend</a:t>
            </a:r>
            <a:r>
              <a:rPr sz="2000" b="0" spc="-5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taking</a:t>
            </a:r>
            <a:r>
              <a:rPr sz="2000" b="0" spc="-5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out</a:t>
            </a:r>
            <a:r>
              <a:rPr sz="2000" b="0" spc="-5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the</a:t>
            </a:r>
            <a:r>
              <a:rPr sz="2000" b="0" spc="-4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following</a:t>
            </a:r>
            <a:r>
              <a:rPr sz="2000" b="0" spc="-5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insurance</a:t>
            </a:r>
            <a:r>
              <a:rPr sz="2000" b="0" spc="-60" dirty="0">
                <a:latin typeface="Alwyn New Lt"/>
                <a:cs typeface="Alwyn New Lt"/>
              </a:rPr>
              <a:t> </a:t>
            </a:r>
            <a:r>
              <a:rPr sz="2000" b="0" spc="-10" dirty="0">
                <a:latin typeface="Alwyn New Lt"/>
                <a:cs typeface="Alwyn New Lt"/>
              </a:rPr>
              <a:t>policies:</a:t>
            </a:r>
            <a:endParaRPr sz="2000" dirty="0">
              <a:latin typeface="Alwyn New Lt"/>
              <a:cs typeface="Alwyn New Lt"/>
            </a:endParaRPr>
          </a:p>
          <a:p>
            <a:pPr marL="355600" marR="5080" indent="-342900">
              <a:lnSpc>
                <a:spcPct val="100000"/>
              </a:lnSpc>
              <a:spcBef>
                <a:spcPts val="480"/>
              </a:spcBef>
              <a:buFont typeface="Wingdings"/>
              <a:buChar char=""/>
              <a:tabLst>
                <a:tab pos="355600" algn="l"/>
              </a:tabLst>
            </a:pPr>
            <a:r>
              <a:rPr sz="2000" b="0" dirty="0">
                <a:latin typeface="Alwyn New Lt"/>
                <a:cs typeface="Alwyn New Lt"/>
              </a:rPr>
              <a:t>Health</a:t>
            </a:r>
            <a:r>
              <a:rPr sz="2000" b="0" spc="-3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insurance</a:t>
            </a:r>
            <a:r>
              <a:rPr sz="2000" b="0" spc="-5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and</a:t>
            </a:r>
            <a:r>
              <a:rPr sz="2000" b="0" spc="-6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supplementary</a:t>
            </a:r>
            <a:r>
              <a:rPr sz="2000" b="0" spc="-4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international</a:t>
            </a:r>
            <a:r>
              <a:rPr sz="2000" b="0" spc="-5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health</a:t>
            </a:r>
            <a:r>
              <a:rPr sz="2000" b="0" spc="-3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insurance</a:t>
            </a:r>
            <a:r>
              <a:rPr sz="2000" b="0" spc="-70" dirty="0">
                <a:latin typeface="Alwyn New Lt"/>
                <a:cs typeface="Alwyn New Lt"/>
              </a:rPr>
              <a:t> </a:t>
            </a:r>
            <a:r>
              <a:rPr sz="2000" b="0" spc="-20" dirty="0">
                <a:latin typeface="Alwyn New Lt"/>
                <a:cs typeface="Alwyn New Lt"/>
              </a:rPr>
              <a:t>with </a:t>
            </a:r>
            <a:r>
              <a:rPr sz="2000" b="0" dirty="0">
                <a:latin typeface="Alwyn New Lt"/>
                <a:cs typeface="Alwyn New Lt"/>
              </a:rPr>
              <a:t>repatriation</a:t>
            </a:r>
            <a:r>
              <a:rPr sz="2000" b="0" spc="-70" dirty="0">
                <a:latin typeface="Alwyn New Lt"/>
                <a:cs typeface="Alwyn New Lt"/>
              </a:rPr>
              <a:t> </a:t>
            </a:r>
            <a:r>
              <a:rPr sz="2000" b="0" spc="-10" dirty="0">
                <a:latin typeface="Alwyn New Lt"/>
                <a:cs typeface="Alwyn New Lt"/>
              </a:rPr>
              <a:t>cover</a:t>
            </a:r>
            <a:endParaRPr sz="20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"/>
              <a:tabLst>
                <a:tab pos="354965" algn="l"/>
              </a:tabLst>
            </a:pPr>
            <a:r>
              <a:rPr sz="2000" b="0" dirty="0">
                <a:latin typeface="Alwyn New Lt"/>
                <a:cs typeface="Alwyn New Lt"/>
              </a:rPr>
              <a:t>Liability</a:t>
            </a:r>
            <a:r>
              <a:rPr sz="2000" b="0" spc="-6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insurance</a:t>
            </a:r>
            <a:r>
              <a:rPr sz="2000" b="0" spc="-8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with</a:t>
            </a:r>
            <a:r>
              <a:rPr sz="2000" b="0" spc="-5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cover</a:t>
            </a:r>
            <a:r>
              <a:rPr sz="2000" b="0" spc="-25" dirty="0">
                <a:latin typeface="Alwyn New Lt"/>
                <a:cs typeface="Alwyn New Lt"/>
              </a:rPr>
              <a:t> </a:t>
            </a:r>
            <a:r>
              <a:rPr sz="2000" b="0" spc="-10" dirty="0">
                <a:latin typeface="Alwyn New Lt"/>
                <a:cs typeface="Alwyn New Lt"/>
              </a:rPr>
              <a:t>abroad</a:t>
            </a:r>
            <a:endParaRPr sz="20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"/>
              <a:tabLst>
                <a:tab pos="354965" algn="l"/>
              </a:tabLst>
            </a:pPr>
            <a:r>
              <a:rPr sz="2000" b="0" dirty="0">
                <a:latin typeface="Alwyn New Lt"/>
                <a:cs typeface="Alwyn New Lt"/>
              </a:rPr>
              <a:t>Accident</a:t>
            </a:r>
            <a:r>
              <a:rPr sz="2000" b="0" spc="-5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insurance</a:t>
            </a:r>
            <a:r>
              <a:rPr sz="2000" b="0" spc="-7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with</a:t>
            </a:r>
            <a:r>
              <a:rPr sz="2000" b="0" spc="-5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cover</a:t>
            </a:r>
            <a:r>
              <a:rPr sz="2000" b="0" spc="-45" dirty="0">
                <a:latin typeface="Alwyn New Lt"/>
                <a:cs typeface="Alwyn New Lt"/>
              </a:rPr>
              <a:t> </a:t>
            </a:r>
            <a:r>
              <a:rPr sz="2000" b="0" spc="-10" dirty="0">
                <a:latin typeface="Alwyn New Lt"/>
                <a:cs typeface="Alwyn New Lt"/>
              </a:rPr>
              <a:t>abroad</a:t>
            </a:r>
            <a:endParaRPr sz="2000" dirty="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1030"/>
              </a:spcBef>
            </a:pPr>
            <a:endParaRPr sz="2000" dirty="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</a:pPr>
            <a:r>
              <a:rPr sz="2000" b="0" dirty="0">
                <a:latin typeface="Alwyn New Lt"/>
                <a:cs typeface="Alwyn New Lt"/>
              </a:rPr>
              <a:t>Please</a:t>
            </a:r>
            <a:r>
              <a:rPr sz="2000" b="0" spc="-2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enquire</a:t>
            </a:r>
            <a:r>
              <a:rPr sz="2000" b="0" spc="-3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about</a:t>
            </a:r>
            <a:r>
              <a:rPr sz="2000" b="0" spc="-3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this</a:t>
            </a:r>
            <a:r>
              <a:rPr sz="2000" b="0" spc="-3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with</a:t>
            </a:r>
            <a:r>
              <a:rPr sz="2000" b="0" spc="-3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the</a:t>
            </a:r>
            <a:r>
              <a:rPr sz="2000" b="0" spc="-2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insurance</a:t>
            </a:r>
            <a:r>
              <a:rPr sz="2000" b="0" spc="-4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companies</a:t>
            </a:r>
            <a:r>
              <a:rPr sz="2000" b="0" spc="-4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you</a:t>
            </a:r>
            <a:r>
              <a:rPr sz="2000" b="0" spc="-30" dirty="0">
                <a:latin typeface="Alwyn New Lt"/>
                <a:cs typeface="Alwyn New Lt"/>
              </a:rPr>
              <a:t> </a:t>
            </a:r>
            <a:r>
              <a:rPr sz="2000" b="0" spc="-10" dirty="0">
                <a:latin typeface="Alwyn New Lt"/>
                <a:cs typeface="Alwyn New Lt"/>
              </a:rPr>
              <a:t>know!</a:t>
            </a:r>
            <a:endParaRPr sz="2000" dirty="0">
              <a:latin typeface="Alwyn New Lt"/>
              <a:cs typeface="Alwyn New L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E03496FB-56EF-46F3-90BD-459DE1779E23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22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>
                <a:latin typeface="Verdana"/>
                <a:cs typeface="Verdana"/>
              </a:rPr>
              <a:t>INSURANCE</a:t>
            </a:r>
            <a:r>
              <a:rPr spc="-220" dirty="0">
                <a:latin typeface="Verdana"/>
                <a:cs typeface="Verdana"/>
              </a:rPr>
              <a:t> </a:t>
            </a:r>
            <a:r>
              <a:rPr spc="-10" dirty="0">
                <a:latin typeface="Verdana"/>
                <a:cs typeface="Verdana"/>
              </a:rPr>
              <a:t>COVERAGE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2727578"/>
            <a:ext cx="847153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39775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DAAD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further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offers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participation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in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group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insurance </a:t>
            </a:r>
            <a:r>
              <a:rPr sz="2400" b="0" dirty="0">
                <a:latin typeface="Alwyn New Lt"/>
                <a:cs typeface="Alwyn New Lt"/>
              </a:rPr>
              <a:t>programme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for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health,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accident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and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liability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insurance.</a:t>
            </a:r>
            <a:endParaRPr sz="2400" dirty="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2400" dirty="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</a:pPr>
            <a:r>
              <a:rPr sz="2400" b="0" dirty="0">
                <a:latin typeface="Alwyn New Lt"/>
                <a:cs typeface="Alwyn New Lt"/>
              </a:rPr>
              <a:t>DAAD</a:t>
            </a:r>
            <a:r>
              <a:rPr sz="2400" b="0" spc="-7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Insurance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Centre:</a:t>
            </a:r>
            <a:r>
              <a:rPr sz="2400" b="0" spc="-80" dirty="0">
                <a:latin typeface="Alwyn New Lt"/>
                <a:cs typeface="Alwyn New Lt"/>
              </a:rPr>
              <a:t> </a:t>
            </a:r>
            <a:r>
              <a:rPr sz="2400" b="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Alwyn New Lt"/>
                <a:cs typeface="Alwyn New Lt"/>
                <a:hlinkClick r:id="rId2"/>
              </a:rPr>
              <a:t>https://www.daad.de/versicherung/de/</a:t>
            </a:r>
            <a:endParaRPr sz="2400" dirty="0">
              <a:latin typeface="Alwyn New Lt"/>
              <a:cs typeface="Alwyn New L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A1707372-4E76-456F-8642-99A29D570EE4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23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>
                <a:latin typeface="Verdana"/>
                <a:cs typeface="Verdana"/>
              </a:rPr>
              <a:t>INSURANCE</a:t>
            </a:r>
            <a:r>
              <a:rPr spc="-220" dirty="0">
                <a:latin typeface="Verdana"/>
                <a:cs typeface="Verdana"/>
              </a:rPr>
              <a:t> </a:t>
            </a:r>
            <a:r>
              <a:rPr spc="-10" dirty="0">
                <a:latin typeface="Verdana"/>
                <a:cs typeface="Verdana"/>
              </a:rPr>
              <a:t>COVERAGE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HEALTH</a:t>
            </a:r>
            <a:r>
              <a:rPr spc="-170" dirty="0"/>
              <a:t> </a:t>
            </a:r>
            <a:r>
              <a:rPr spc="-10" dirty="0"/>
              <a:t>INSURANCE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FF27BC56-D18C-4699-BBE8-2D652CAA803C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24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65" y="2727578"/>
            <a:ext cx="8474075" cy="3025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latin typeface="Alwyn New Lt"/>
                <a:cs typeface="Alwyn New Lt"/>
              </a:rPr>
              <a:t>As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member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statutory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health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insurance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scheme,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</a:t>
            </a:r>
            <a:r>
              <a:rPr sz="2400" b="0" spc="-25" dirty="0">
                <a:latin typeface="Alwyn New Lt"/>
                <a:cs typeface="Alwyn New Lt"/>
              </a:rPr>
              <a:t> can </a:t>
            </a:r>
            <a:r>
              <a:rPr sz="2400" b="0" dirty="0">
                <a:latin typeface="Alwyn New Lt"/>
                <a:cs typeface="Alwyn New Lt"/>
              </a:rPr>
              <a:t>use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8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European</a:t>
            </a:r>
            <a:r>
              <a:rPr sz="2400" b="1" spc="-3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Health</a:t>
            </a:r>
            <a:r>
              <a:rPr sz="2400" b="1" spc="-3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Insurance</a:t>
            </a:r>
            <a:r>
              <a:rPr sz="2400" b="1" spc="-4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Card</a:t>
            </a:r>
            <a:r>
              <a:rPr sz="2400" b="1" spc="-2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(EHIC)</a:t>
            </a:r>
            <a:r>
              <a:rPr sz="2400" b="1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to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claim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benefits </a:t>
            </a:r>
            <a:r>
              <a:rPr sz="2400" b="0" dirty="0">
                <a:latin typeface="Alwyn New Lt"/>
                <a:cs typeface="Alwyn New Lt"/>
              </a:rPr>
              <a:t>abroad,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depending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on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applicable</a:t>
            </a:r>
            <a:r>
              <a:rPr sz="2400" b="0" spc="-7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social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security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legislation</a:t>
            </a:r>
            <a:r>
              <a:rPr sz="2400" b="0" spc="60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in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country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in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question.</a:t>
            </a:r>
            <a:endParaRPr sz="240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2400">
              <a:latin typeface="Alwyn New Lt"/>
              <a:cs typeface="Alwyn New Lt"/>
            </a:endParaRPr>
          </a:p>
          <a:p>
            <a:pPr marL="12700" marR="107314">
              <a:lnSpc>
                <a:spcPct val="100000"/>
              </a:lnSpc>
            </a:pPr>
            <a:r>
              <a:rPr sz="2400" b="1" dirty="0">
                <a:latin typeface="Alwyn New Lt"/>
                <a:cs typeface="Alwyn New Lt"/>
              </a:rPr>
              <a:t>Before</a:t>
            </a:r>
            <a:r>
              <a:rPr sz="2400" b="1" spc="-6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your</a:t>
            </a:r>
            <a:r>
              <a:rPr sz="2400" b="1" spc="-6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departure</a:t>
            </a:r>
            <a:r>
              <a:rPr sz="2400" b="0" dirty="0">
                <a:latin typeface="Alwyn New Lt"/>
                <a:cs typeface="Alwyn New Lt"/>
              </a:rPr>
              <a:t>,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contact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your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health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insurance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company </a:t>
            </a:r>
            <a:r>
              <a:rPr sz="2400" b="0" dirty="0">
                <a:latin typeface="Alwyn New Lt"/>
                <a:cs typeface="Alwyn New Lt"/>
              </a:rPr>
              <a:t>to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find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out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to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what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extent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this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agreement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applies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to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your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spc="-20" dirty="0">
                <a:latin typeface="Alwyn New Lt"/>
                <a:cs typeface="Alwyn New Lt"/>
              </a:rPr>
              <a:t>host </a:t>
            </a:r>
            <a:r>
              <a:rPr sz="2400" b="0" dirty="0">
                <a:latin typeface="Alwyn New Lt"/>
                <a:cs typeface="Alwyn New Lt"/>
              </a:rPr>
              <a:t>country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and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apply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for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necessary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forms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or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card.</a:t>
            </a:r>
            <a:endParaRPr sz="2400">
              <a:latin typeface="Alwyn New Lt"/>
              <a:cs typeface="Alwyn New L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2727578"/>
            <a:ext cx="771969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lwyn New Lt"/>
                <a:cs typeface="Alwyn New Lt"/>
              </a:rPr>
              <a:t>Private</a:t>
            </a:r>
            <a:r>
              <a:rPr sz="2400" b="1" spc="-5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health</a:t>
            </a:r>
            <a:r>
              <a:rPr sz="2400" b="1" spc="-5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insurance</a:t>
            </a:r>
            <a:r>
              <a:rPr sz="2400" b="1" spc="-6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companies</a:t>
            </a:r>
            <a:r>
              <a:rPr sz="2400" b="1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generally</a:t>
            </a:r>
            <a:r>
              <a:rPr sz="2400" b="0" spc="-8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do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not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spc="-20" dirty="0">
                <a:latin typeface="Alwyn New Lt"/>
                <a:cs typeface="Alwyn New Lt"/>
              </a:rPr>
              <a:t>have </a:t>
            </a:r>
            <a:r>
              <a:rPr sz="2400" b="0" spc="-10" dirty="0">
                <a:latin typeface="Alwyn New Lt"/>
                <a:cs typeface="Alwyn New Lt"/>
              </a:rPr>
              <a:t>Europe-</a:t>
            </a:r>
            <a:r>
              <a:rPr sz="2400" b="0" dirty="0">
                <a:latin typeface="Alwyn New Lt"/>
                <a:cs typeface="Alwyn New Lt"/>
              </a:rPr>
              <a:t>wide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social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security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agreements,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so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may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spc="-20" dirty="0">
                <a:latin typeface="Alwyn New Lt"/>
                <a:cs typeface="Alwyn New Lt"/>
              </a:rPr>
              <a:t>need </a:t>
            </a:r>
            <a:r>
              <a:rPr sz="2400" b="0" dirty="0">
                <a:latin typeface="Alwyn New Lt"/>
                <a:cs typeface="Alwyn New Lt"/>
              </a:rPr>
              <a:t>additional</a:t>
            </a:r>
            <a:r>
              <a:rPr sz="2400" b="0" spc="-7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insurance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cover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for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your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stay</a:t>
            </a:r>
            <a:r>
              <a:rPr sz="2400" b="0" spc="-7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abroad!</a:t>
            </a:r>
            <a:endParaRPr sz="2400">
              <a:latin typeface="Alwyn New Lt"/>
              <a:cs typeface="Alwyn New L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HEALTH</a:t>
            </a:r>
            <a:r>
              <a:rPr spc="-170" dirty="0"/>
              <a:t> </a:t>
            </a:r>
            <a:r>
              <a:rPr spc="-10" dirty="0"/>
              <a:t>INSURANCE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E664440C-52F3-DC3D-F263-44B435A8D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 </a:t>
            </a:r>
            <a:r>
              <a:rPr lang="de-DE" dirty="0" err="1"/>
              <a:t>case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like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go</a:t>
            </a:r>
            <a:r>
              <a:rPr lang="de-DE" dirty="0"/>
              <a:t> </a:t>
            </a:r>
            <a:r>
              <a:rPr lang="de-DE" dirty="0" err="1"/>
              <a:t>over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again</a:t>
            </a:r>
            <a:r>
              <a:rPr lang="de-DE" dirty="0"/>
              <a:t>: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E470A5ED-B42C-DC50-7C4A-C3B66C5FC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9565" y="2438400"/>
            <a:ext cx="8269605" cy="3600986"/>
          </a:xfrm>
        </p:spPr>
        <p:txBody>
          <a:bodyPr/>
          <a:lstStyle/>
          <a:p>
            <a:r>
              <a:rPr lang="en-US" sz="1800" b="0" dirty="0"/>
              <a:t>You can find all the information from this presentation and much more on the website of the International Office:</a:t>
            </a:r>
            <a:endParaRPr lang="de-DE" sz="1800" b="0" dirty="0"/>
          </a:p>
          <a:p>
            <a:endParaRPr lang="de-DE" sz="1800" b="0" dirty="0"/>
          </a:p>
          <a:p>
            <a:r>
              <a:rPr lang="de-DE" sz="1800" b="0" dirty="0">
                <a:hlinkClick r:id="rId2"/>
              </a:rPr>
              <a:t>https://www.hochschule-trier.de/international/wege-ins-ausland/studierende/erasmus-studium-oder-praktikum</a:t>
            </a:r>
            <a:endParaRPr lang="de-DE" sz="1800" b="0" dirty="0"/>
          </a:p>
          <a:p>
            <a:endParaRPr lang="de-DE" sz="1800" b="0" dirty="0"/>
          </a:p>
          <a:p>
            <a:r>
              <a:rPr lang="en-US" sz="1800" b="0" dirty="0"/>
              <a:t>Detailed information about your rights and obligations in the ERASMUS+ Student Charter:</a:t>
            </a:r>
            <a:endParaRPr lang="de-DE" sz="1800" b="0" dirty="0"/>
          </a:p>
          <a:p>
            <a:endParaRPr lang="de-DE" sz="1800" b="0" dirty="0"/>
          </a:p>
          <a:p>
            <a:r>
              <a:rPr lang="de-DE" sz="1800" b="0" dirty="0">
                <a:hlinkClick r:id="rId3"/>
              </a:rPr>
              <a:t>https://www.hochschule-trier.de/fileadmin/Hochschule/Einrichtungen/Auslandsamt/Dateien/International_Office/ERASMUS/Erasmus_Studierendencharta.pdf</a:t>
            </a:r>
            <a:endParaRPr lang="de-DE" sz="1800" b="0" dirty="0"/>
          </a:p>
          <a:p>
            <a:endParaRPr lang="de-DE" sz="1800" b="0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140BB45-9EB4-19FA-9D1E-339F42DCE048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0D9F0452-7E97-43AA-BBA8-B73A5D1473F3}" type="datetime1">
              <a:rPr lang="de-DE" spc="-10" smtClean="0"/>
              <a:t>25.11.2025</a:t>
            </a:fld>
            <a:endParaRPr lang="de-DE" spc="-10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188BF1F3-9CB8-77BE-4359-0232E27D217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de-DE" spc="-50" smtClean="0"/>
              <a:t>24</a:t>
            </a:fld>
            <a:endParaRPr lang="de-DE" spc="-50" dirty="0"/>
          </a:p>
        </p:txBody>
      </p:sp>
    </p:spTree>
    <p:extLst>
      <p:ext uri="{BB962C8B-B14F-4D97-AF65-F5344CB8AC3E}">
        <p14:creationId xmlns:p14="http://schemas.microsoft.com/office/powerpoint/2010/main" val="12987930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ANY</a:t>
            </a:r>
            <a:r>
              <a:rPr spc="-55" dirty="0"/>
              <a:t> </a:t>
            </a:r>
            <a:r>
              <a:rPr spc="-10" dirty="0"/>
              <a:t>QUESTIONS?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4F3C648B-0685-4565-AA12-EBDE0CF21D24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26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65" y="2727578"/>
            <a:ext cx="8305800" cy="2439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International</a:t>
            </a:r>
            <a:r>
              <a:rPr sz="2400" b="0" spc="-7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Office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wishes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lang="de-DE" sz="2400" spc="-45" dirty="0">
                <a:latin typeface="Alwyn New Lt"/>
                <a:cs typeface="Alwyn New Lt"/>
              </a:rPr>
              <a:t>all </a:t>
            </a:r>
            <a:r>
              <a:rPr lang="de-DE" sz="2400" spc="-45" dirty="0" err="1">
                <a:latin typeface="Alwyn New Lt"/>
                <a:cs typeface="Alwyn New Lt"/>
              </a:rPr>
              <a:t>the</a:t>
            </a:r>
            <a:r>
              <a:rPr lang="de-DE" sz="2400" spc="-45" dirty="0">
                <a:latin typeface="Alwyn New Lt"/>
                <a:cs typeface="Alwyn New Lt"/>
              </a:rPr>
              <a:t> </a:t>
            </a:r>
            <a:r>
              <a:rPr lang="de-DE" sz="2400" spc="-45" dirty="0" err="1">
                <a:latin typeface="Alwyn New Lt"/>
                <a:cs typeface="Alwyn New Lt"/>
              </a:rPr>
              <a:t>best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lang="de-DE" sz="2400" spc="-45" dirty="0" err="1">
                <a:latin typeface="Alwyn New Lt"/>
                <a:cs typeface="Alwyn New Lt"/>
              </a:rPr>
              <a:t>during</a:t>
            </a:r>
            <a:r>
              <a:rPr lang="de-DE" sz="2400" spc="-45" dirty="0">
                <a:latin typeface="Alwyn New Lt"/>
                <a:cs typeface="Alwyn New Lt"/>
              </a:rPr>
              <a:t> </a:t>
            </a:r>
            <a:r>
              <a:rPr lang="de-DE" sz="2400" spc="-45" dirty="0" err="1">
                <a:latin typeface="Alwyn New Lt"/>
                <a:cs typeface="Alwyn New Lt"/>
              </a:rPr>
              <a:t>your</a:t>
            </a:r>
            <a:r>
              <a:rPr lang="de-DE" sz="2400" spc="-45" dirty="0">
                <a:latin typeface="Alwyn New Lt"/>
                <a:cs typeface="Alwyn New Lt"/>
              </a:rPr>
              <a:t> time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abroad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and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is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always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available</a:t>
            </a:r>
            <a:r>
              <a:rPr sz="2400" b="0" spc="-7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to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answer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any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further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questions </a:t>
            </a:r>
            <a:r>
              <a:rPr sz="2400" b="0" dirty="0">
                <a:latin typeface="Alwyn New Lt"/>
                <a:cs typeface="Alwyn New Lt"/>
              </a:rPr>
              <a:t>you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may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spc="-20" dirty="0">
                <a:latin typeface="Alwyn New Lt"/>
                <a:cs typeface="Alwyn New Lt"/>
              </a:rPr>
              <a:t>have!</a:t>
            </a:r>
            <a:endParaRPr sz="2400" dirty="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2400" dirty="0">
              <a:latin typeface="Alwyn New Lt"/>
              <a:cs typeface="Alwyn New Lt"/>
            </a:endParaRPr>
          </a:p>
          <a:p>
            <a:pPr marL="12700" marR="2252345">
              <a:lnSpc>
                <a:spcPct val="120000"/>
              </a:lnSpc>
            </a:pPr>
            <a:r>
              <a:rPr sz="2400" b="0" dirty="0">
                <a:latin typeface="Alwyn New Lt"/>
                <a:cs typeface="Alwyn New Lt"/>
              </a:rPr>
              <a:t>Christoph Lex,</a:t>
            </a:r>
            <a:r>
              <a:rPr sz="2400" b="0" spc="-5" dirty="0">
                <a:latin typeface="Alwyn New Lt"/>
                <a:cs typeface="Alwyn New Lt"/>
              </a:rPr>
              <a:t> </a:t>
            </a:r>
            <a:r>
              <a:rPr sz="2400" b="0" spc="-20" dirty="0">
                <a:latin typeface="Alwyn New Lt"/>
                <a:cs typeface="Alwyn New Lt"/>
                <a:hlinkClick r:id="rId2"/>
              </a:rPr>
              <a:t>lex@hochschule-trier.de,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spc="-20" dirty="0">
                <a:latin typeface="Alwyn New Lt"/>
                <a:cs typeface="Alwyn New Lt"/>
              </a:rPr>
              <a:t>G108 </a:t>
            </a:r>
            <a:r>
              <a:rPr sz="2400" b="0" dirty="0">
                <a:latin typeface="Alwyn New Lt"/>
                <a:cs typeface="Alwyn New Lt"/>
              </a:rPr>
              <a:t>Iris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Musch, </a:t>
            </a:r>
            <a:r>
              <a:rPr sz="2400" b="0" spc="-20" dirty="0">
                <a:latin typeface="Alwyn New Lt"/>
                <a:cs typeface="Alwyn New Lt"/>
                <a:hlinkClick r:id="rId3"/>
              </a:rPr>
              <a:t>i.musch@hochschule-</a:t>
            </a:r>
            <a:r>
              <a:rPr sz="2400" b="0" spc="-10" dirty="0">
                <a:latin typeface="Alwyn New Lt"/>
                <a:cs typeface="Alwyn New Lt"/>
                <a:hlinkClick r:id="rId3"/>
              </a:rPr>
              <a:t>trier.de,</a:t>
            </a:r>
            <a:r>
              <a:rPr sz="2400" b="0" spc="15" dirty="0">
                <a:latin typeface="Alwyn New Lt"/>
                <a:cs typeface="Alwyn New Lt"/>
              </a:rPr>
              <a:t> </a:t>
            </a:r>
            <a:r>
              <a:rPr sz="2400" b="0" spc="-25" dirty="0">
                <a:latin typeface="Alwyn New Lt"/>
                <a:cs typeface="Alwyn New Lt"/>
              </a:rPr>
              <a:t>X5</a:t>
            </a:r>
            <a:endParaRPr sz="2400" dirty="0">
              <a:latin typeface="Alwyn New Lt"/>
              <a:cs typeface="Alwyn New 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ERASMUS+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65" y="2339782"/>
            <a:ext cx="8352790" cy="414408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b="0" dirty="0">
                <a:latin typeface="Alwyn New Lt"/>
                <a:cs typeface="Alwyn New Lt"/>
              </a:rPr>
              <a:t>Administration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of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7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programme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by</a:t>
            </a:r>
            <a:r>
              <a:rPr sz="2800" b="0" spc="-7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International </a:t>
            </a:r>
            <a:r>
              <a:rPr sz="2800" b="0" dirty="0">
                <a:latin typeface="Alwyn New Lt"/>
                <a:cs typeface="Alwyn New Lt"/>
              </a:rPr>
              <a:t>Office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(IO)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of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spc="-40" dirty="0">
                <a:latin typeface="Alwyn New Lt"/>
                <a:cs typeface="Alwyn New Lt"/>
              </a:rPr>
              <a:t>Trier</a:t>
            </a:r>
            <a:r>
              <a:rPr sz="2800" b="0" spc="-7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University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of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Applied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Sciences</a:t>
            </a:r>
            <a:r>
              <a:rPr lang="de-DE" sz="2800" b="0" spc="-10" dirty="0">
                <a:latin typeface="Alwyn New Lt"/>
                <a:cs typeface="Alwyn New Lt"/>
              </a:rPr>
              <a:t> (TUAS)</a:t>
            </a:r>
            <a:endParaRPr sz="2800" dirty="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1445"/>
              </a:spcBef>
            </a:pPr>
            <a:endParaRPr sz="2800" dirty="0">
              <a:latin typeface="Alwyn New Lt"/>
              <a:cs typeface="Alwyn New Lt"/>
            </a:endParaRPr>
          </a:p>
          <a:p>
            <a:pPr marL="12700" marR="2617470">
              <a:lnSpc>
                <a:spcPct val="100000"/>
              </a:lnSpc>
            </a:pPr>
            <a:r>
              <a:rPr sz="2800" b="0" dirty="0">
                <a:latin typeface="Alwyn New Lt"/>
                <a:cs typeface="Alwyn New Lt"/>
              </a:rPr>
              <a:t>Contact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persons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at</a:t>
            </a:r>
            <a:r>
              <a:rPr sz="2800" b="0" spc="-7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main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campus: </a:t>
            </a:r>
            <a:r>
              <a:rPr sz="2800" b="0" dirty="0">
                <a:latin typeface="Alwyn New Lt"/>
                <a:cs typeface="Alwyn New Lt"/>
              </a:rPr>
              <a:t>Christoph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Lex,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Iris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Musch</a:t>
            </a:r>
            <a:endParaRPr sz="2800" dirty="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2800" dirty="0">
              <a:latin typeface="Alwyn New Lt"/>
              <a:cs typeface="Alwyn New Lt"/>
            </a:endParaRPr>
          </a:p>
          <a:p>
            <a:pPr marL="12700" marR="639445">
              <a:lnSpc>
                <a:spcPct val="100000"/>
              </a:lnSpc>
            </a:pPr>
            <a:r>
              <a:rPr sz="2000" b="0" dirty="0">
                <a:latin typeface="Alwyn New Lt"/>
                <a:cs typeface="Alwyn New Lt"/>
              </a:rPr>
              <a:t>Further</a:t>
            </a:r>
            <a:r>
              <a:rPr sz="2000" b="0" spc="-6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information:</a:t>
            </a:r>
            <a:r>
              <a:rPr sz="2000" b="0" spc="-80" dirty="0">
                <a:latin typeface="Alwyn New Lt"/>
                <a:cs typeface="Alwyn New Lt"/>
              </a:rPr>
              <a:t> </a:t>
            </a:r>
            <a:r>
              <a:rPr sz="2000" b="0" spc="-10" dirty="0">
                <a:solidFill>
                  <a:srgbClr val="BD521C"/>
                </a:solidFill>
                <a:latin typeface="Alwyn New Lt"/>
                <a:cs typeface="Alwyn New Lt"/>
              </a:rPr>
              <a:t>https://www.hochschule- </a:t>
            </a:r>
            <a:r>
              <a:rPr sz="2000" b="0" spc="-15" dirty="0">
                <a:solidFill>
                  <a:srgbClr val="BD521C"/>
                </a:solidFill>
                <a:latin typeface="Alwyn New Lt"/>
                <a:cs typeface="Alwyn New Lt"/>
              </a:rPr>
              <a:t>trier.de/international/outgoings/studierende/erasmus-</a:t>
            </a:r>
            <a:r>
              <a:rPr sz="2000" b="0" spc="-10" dirty="0">
                <a:solidFill>
                  <a:srgbClr val="BD521C"/>
                </a:solidFill>
                <a:latin typeface="Alwyn New Lt"/>
                <a:cs typeface="Alwyn New Lt"/>
              </a:rPr>
              <a:t>studium-oder- praktikum/</a:t>
            </a:r>
            <a:endParaRPr sz="2000" dirty="0">
              <a:latin typeface="Alwyn New Lt"/>
              <a:cs typeface="Alwyn New Lt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2E49E94-CEC0-CD38-82B7-53DA45CC1FF8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1108DFB2-C8AD-4CC3-B152-A188A4F77A89}" type="datetime1">
              <a:rPr lang="de-DE" spc="-10" smtClean="0"/>
              <a:t>25.11.2025</a:t>
            </a:fld>
            <a:endParaRPr lang="de-DE" spc="-1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FINANCIAL</a:t>
            </a:r>
            <a:r>
              <a:rPr spc="-150" dirty="0"/>
              <a:t> </a:t>
            </a:r>
            <a:r>
              <a:rPr spc="-10" dirty="0"/>
              <a:t>SUPPORT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65" y="2727578"/>
            <a:ext cx="8272780" cy="32496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29235" indent="-34290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5600" algn="l"/>
              </a:tabLst>
            </a:pP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Erasmus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grant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will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only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provide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with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subsidy</a:t>
            </a:r>
            <a:r>
              <a:rPr sz="2400" b="1" spc="-10" dirty="0">
                <a:latin typeface="Alwyn New Lt"/>
                <a:cs typeface="Alwyn New Lt"/>
              </a:rPr>
              <a:t> </a:t>
            </a:r>
            <a:r>
              <a:rPr sz="2400" b="1" spc="-25" dirty="0">
                <a:latin typeface="Alwyn New Lt"/>
                <a:cs typeface="Alwyn New Lt"/>
              </a:rPr>
              <a:t>for </a:t>
            </a:r>
            <a:r>
              <a:rPr sz="2400" b="1" dirty="0">
                <a:latin typeface="Alwyn New Lt"/>
                <a:cs typeface="Alwyn New Lt"/>
              </a:rPr>
              <a:t>additional</a:t>
            </a:r>
            <a:r>
              <a:rPr sz="2400" b="1" spc="-5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costs</a:t>
            </a:r>
            <a:r>
              <a:rPr sz="2400" b="1" spc="-50" dirty="0">
                <a:latin typeface="Alwyn New Lt"/>
                <a:cs typeface="Alwyn New Lt"/>
              </a:rPr>
              <a:t> </a:t>
            </a:r>
            <a:r>
              <a:rPr lang="de-DE" sz="2400" b="1" spc="-50" dirty="0" err="1">
                <a:latin typeface="Alwyn New Lt"/>
                <a:cs typeface="Alwyn New Lt"/>
              </a:rPr>
              <a:t>that</a:t>
            </a:r>
            <a:r>
              <a:rPr lang="de-DE" sz="2400" b="1" spc="-50" dirty="0">
                <a:latin typeface="Alwyn New Lt"/>
                <a:cs typeface="Alwyn New Lt"/>
              </a:rPr>
              <a:t> </a:t>
            </a:r>
            <a:r>
              <a:rPr lang="de-DE" sz="2400" b="1" spc="-50" dirty="0" err="1">
                <a:latin typeface="Alwyn New Lt"/>
                <a:cs typeface="Alwyn New Lt"/>
              </a:rPr>
              <a:t>arise</a:t>
            </a:r>
            <a:r>
              <a:rPr lang="de-DE" sz="2400" b="1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during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your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stay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abroad</a:t>
            </a:r>
            <a:endParaRPr sz="2400" dirty="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660"/>
              </a:spcBef>
              <a:buFont typeface="Wingdings"/>
              <a:buChar char=""/>
            </a:pPr>
            <a:endParaRPr sz="24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"/>
              <a:tabLst>
                <a:tab pos="354965" algn="l"/>
              </a:tabLst>
            </a:pP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amount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grant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depends</a:t>
            </a:r>
            <a:r>
              <a:rPr sz="2400" b="1" spc="-2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o</a:t>
            </a:r>
            <a:r>
              <a:rPr sz="2400" b="0" dirty="0">
                <a:latin typeface="Alwyn New Lt"/>
                <a:cs typeface="Alwyn New Lt"/>
              </a:rPr>
              <a:t>n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country</a:t>
            </a:r>
            <a:r>
              <a:rPr sz="2400" b="1" spc="-5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group</a:t>
            </a:r>
            <a:r>
              <a:rPr sz="2400" b="0" dirty="0">
                <a:latin typeface="Alwyn New Lt"/>
                <a:cs typeface="Alwyn New Lt"/>
              </a:rPr>
              <a:t>,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spc="-25" dirty="0">
                <a:latin typeface="Alwyn New Lt"/>
                <a:cs typeface="Alwyn New Lt"/>
              </a:rPr>
              <a:t>the</a:t>
            </a:r>
            <a:endParaRPr sz="2400" dirty="0">
              <a:latin typeface="Alwyn New Lt"/>
              <a:cs typeface="Alwyn New Lt"/>
            </a:endParaRPr>
          </a:p>
          <a:p>
            <a:pPr marL="355600">
              <a:lnSpc>
                <a:spcPct val="100000"/>
              </a:lnSpc>
            </a:pPr>
            <a:r>
              <a:rPr sz="2400" b="1" dirty="0">
                <a:latin typeface="Alwyn New Lt"/>
                <a:cs typeface="Alwyn New Lt"/>
              </a:rPr>
              <a:t>total</a:t>
            </a:r>
            <a:r>
              <a:rPr sz="2400" b="1" spc="-5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funds</a:t>
            </a:r>
            <a:r>
              <a:rPr sz="2400" b="1" spc="-3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available</a:t>
            </a:r>
            <a:r>
              <a:rPr sz="2400" b="1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and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duration</a:t>
            </a:r>
            <a:r>
              <a:rPr sz="2400" b="1" spc="-4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of</a:t>
            </a:r>
            <a:r>
              <a:rPr sz="2400" b="1" spc="-4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your</a:t>
            </a:r>
            <a:r>
              <a:rPr sz="2400" b="1" spc="-6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stay</a:t>
            </a:r>
            <a:r>
              <a:rPr sz="2400" b="1" spc="-30" dirty="0">
                <a:latin typeface="Alwyn New Lt"/>
                <a:cs typeface="Alwyn New Lt"/>
              </a:rPr>
              <a:t> </a:t>
            </a:r>
            <a:r>
              <a:rPr sz="2400" b="1" spc="-10" dirty="0">
                <a:latin typeface="Alwyn New Lt"/>
                <a:cs typeface="Alwyn New Lt"/>
              </a:rPr>
              <a:t>abroad.</a:t>
            </a:r>
            <a:endParaRPr sz="2400" dirty="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1540"/>
              </a:spcBef>
            </a:pPr>
            <a:endParaRPr sz="2400" dirty="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CC5329"/>
                </a:solidFill>
                <a:latin typeface="Wingdings"/>
                <a:cs typeface="Wingdings"/>
              </a:rPr>
              <a:t></a:t>
            </a:r>
            <a:r>
              <a:rPr sz="2400" spc="-30" dirty="0">
                <a:solidFill>
                  <a:srgbClr val="CC5329"/>
                </a:solidFill>
                <a:latin typeface="Times New Roman"/>
                <a:cs typeface="Times New Roman"/>
              </a:rPr>
              <a:t> </a:t>
            </a:r>
            <a:r>
              <a:rPr sz="2400" b="0" dirty="0">
                <a:solidFill>
                  <a:srgbClr val="CC5329"/>
                </a:solidFill>
                <a:latin typeface="Alwyn New Lt"/>
                <a:cs typeface="Alwyn New Lt"/>
              </a:rPr>
              <a:t>Additional</a:t>
            </a:r>
            <a:r>
              <a:rPr sz="2400" b="0" spc="-35" dirty="0">
                <a:solidFill>
                  <a:srgbClr val="CC5329"/>
                </a:solidFill>
                <a:latin typeface="Alwyn New Lt"/>
                <a:cs typeface="Alwyn New Lt"/>
              </a:rPr>
              <a:t> </a:t>
            </a:r>
            <a:r>
              <a:rPr sz="2400" b="0" dirty="0">
                <a:solidFill>
                  <a:srgbClr val="CC5329"/>
                </a:solidFill>
                <a:latin typeface="Alwyn New Lt"/>
                <a:cs typeface="Alwyn New Lt"/>
              </a:rPr>
              <a:t>funding</a:t>
            </a:r>
            <a:r>
              <a:rPr sz="2400" b="0" spc="-10" dirty="0">
                <a:solidFill>
                  <a:srgbClr val="CC5329"/>
                </a:solidFill>
                <a:latin typeface="Alwyn New Lt"/>
                <a:cs typeface="Alwyn New Lt"/>
              </a:rPr>
              <a:t> </a:t>
            </a:r>
            <a:r>
              <a:rPr sz="2400" b="0" dirty="0">
                <a:solidFill>
                  <a:srgbClr val="CC5329"/>
                </a:solidFill>
                <a:latin typeface="Alwyn New Lt"/>
                <a:cs typeface="Alwyn New Lt"/>
              </a:rPr>
              <a:t>will</a:t>
            </a:r>
            <a:r>
              <a:rPr sz="2400" b="0" spc="-45" dirty="0">
                <a:solidFill>
                  <a:srgbClr val="CC5329"/>
                </a:solidFill>
                <a:latin typeface="Alwyn New Lt"/>
                <a:cs typeface="Alwyn New Lt"/>
              </a:rPr>
              <a:t> </a:t>
            </a:r>
            <a:r>
              <a:rPr sz="2400" b="0" dirty="0">
                <a:solidFill>
                  <a:srgbClr val="CC5329"/>
                </a:solidFill>
                <a:latin typeface="Alwyn New Lt"/>
                <a:cs typeface="Alwyn New Lt"/>
              </a:rPr>
              <a:t>be</a:t>
            </a:r>
            <a:r>
              <a:rPr sz="2400" b="0" spc="-40" dirty="0">
                <a:solidFill>
                  <a:srgbClr val="CC5329"/>
                </a:solidFill>
                <a:latin typeface="Alwyn New Lt"/>
                <a:cs typeface="Alwyn New Lt"/>
              </a:rPr>
              <a:t> </a:t>
            </a:r>
            <a:r>
              <a:rPr sz="2400" b="0" spc="-10" dirty="0">
                <a:solidFill>
                  <a:srgbClr val="CC5329"/>
                </a:solidFill>
                <a:latin typeface="Alwyn New Lt"/>
                <a:cs typeface="Alwyn New Lt"/>
              </a:rPr>
              <a:t>necessary</a:t>
            </a:r>
            <a:r>
              <a:rPr lang="de-DE" sz="2400" b="0" spc="-10" dirty="0">
                <a:solidFill>
                  <a:srgbClr val="CC5329"/>
                </a:solidFill>
                <a:latin typeface="Alwyn New Lt"/>
                <a:cs typeface="Alwyn New Lt"/>
              </a:rPr>
              <a:t>, e.g. DAAD, Auslands- BAföG, HAW</a:t>
            </a:r>
            <a:endParaRPr sz="2400" dirty="0">
              <a:latin typeface="Alwyn New Lt"/>
              <a:cs typeface="Alwyn New Lt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FCD7C06-3832-77E3-6EC4-0848A2DE6CEC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0DF22C3D-EAE5-4A3F-A24A-67911682F718}" type="datetime1">
              <a:rPr lang="de-DE" spc="-10" smtClean="0"/>
              <a:t>25.11.2025</a:t>
            </a:fld>
            <a:endParaRPr lang="de-DE" spc="-1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2729102"/>
            <a:ext cx="8303895" cy="3295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831215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lwyn New Lt"/>
                <a:cs typeface="Alwyn New Lt"/>
              </a:rPr>
              <a:t>Country</a:t>
            </a:r>
            <a:r>
              <a:rPr sz="2000" b="1" spc="-30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groups</a:t>
            </a:r>
            <a:r>
              <a:rPr sz="2000" b="1" spc="-20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(defined</a:t>
            </a:r>
            <a:r>
              <a:rPr sz="2000" b="1" spc="-45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by</a:t>
            </a:r>
            <a:r>
              <a:rPr sz="2000" b="1" spc="-20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the</a:t>
            </a:r>
            <a:r>
              <a:rPr sz="2000" b="1" spc="-30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EU</a:t>
            </a:r>
            <a:r>
              <a:rPr sz="2000" b="1" spc="-25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on</a:t>
            </a:r>
            <a:r>
              <a:rPr sz="2000" b="1" spc="-20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the</a:t>
            </a:r>
            <a:r>
              <a:rPr sz="2000" b="1" spc="-20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basis</a:t>
            </a:r>
            <a:r>
              <a:rPr sz="2000" b="1" spc="-20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of</a:t>
            </a:r>
            <a:r>
              <a:rPr sz="2000" b="1" spc="-25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the</a:t>
            </a:r>
            <a:r>
              <a:rPr sz="2000" b="1" spc="-15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cost</a:t>
            </a:r>
            <a:r>
              <a:rPr sz="2000" b="1" spc="-40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of</a:t>
            </a:r>
            <a:r>
              <a:rPr sz="2000" b="1" spc="-15" dirty="0">
                <a:latin typeface="Alwyn New Lt"/>
                <a:cs typeface="Alwyn New Lt"/>
              </a:rPr>
              <a:t> </a:t>
            </a:r>
            <a:r>
              <a:rPr sz="2000" b="1" spc="-10" dirty="0">
                <a:latin typeface="Alwyn New Lt"/>
                <a:cs typeface="Alwyn New Lt"/>
              </a:rPr>
              <a:t>living, </a:t>
            </a:r>
            <a:r>
              <a:rPr sz="2000" b="1" dirty="0">
                <a:latin typeface="Alwyn New Lt"/>
                <a:cs typeface="Alwyn New Lt"/>
              </a:rPr>
              <a:t>expected</a:t>
            </a:r>
            <a:r>
              <a:rPr sz="2000" b="1" spc="-40" dirty="0">
                <a:latin typeface="Alwyn New Lt"/>
                <a:cs typeface="Alwyn New Lt"/>
              </a:rPr>
              <a:t> </a:t>
            </a:r>
            <a:r>
              <a:rPr sz="2000" b="1" spc="-10" dirty="0">
                <a:latin typeface="Alwyn New Lt"/>
                <a:cs typeface="Alwyn New Lt"/>
              </a:rPr>
              <a:t>payment)</a:t>
            </a:r>
            <a:endParaRPr sz="200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950"/>
              </a:spcBef>
            </a:pPr>
            <a:endParaRPr sz="200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latin typeface="Alwyn New Lt"/>
                <a:cs typeface="Alwyn New Lt"/>
              </a:rPr>
              <a:t>Country</a:t>
            </a:r>
            <a:r>
              <a:rPr sz="1600" b="1" spc="-35" dirty="0">
                <a:latin typeface="Alwyn New Lt"/>
                <a:cs typeface="Alwyn New Lt"/>
              </a:rPr>
              <a:t> </a:t>
            </a:r>
            <a:r>
              <a:rPr sz="1600" b="1" dirty="0">
                <a:latin typeface="Alwyn New Lt"/>
                <a:cs typeface="Alwyn New Lt"/>
              </a:rPr>
              <a:t>group</a:t>
            </a:r>
            <a:r>
              <a:rPr sz="1600" b="1" spc="-15" dirty="0">
                <a:latin typeface="Alwyn New Lt"/>
                <a:cs typeface="Alwyn New Lt"/>
              </a:rPr>
              <a:t> </a:t>
            </a:r>
            <a:r>
              <a:rPr sz="1600" b="1" dirty="0">
                <a:latin typeface="Alwyn New Lt"/>
                <a:cs typeface="Alwyn New Lt"/>
              </a:rPr>
              <a:t>1: </a:t>
            </a:r>
            <a:r>
              <a:rPr sz="1600" b="0" dirty="0">
                <a:latin typeface="Alwyn New Lt"/>
                <a:cs typeface="Alwyn New Lt"/>
              </a:rPr>
              <a:t>600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spc="-10" dirty="0">
                <a:latin typeface="Alwyn New Lt"/>
                <a:cs typeface="Alwyn New Lt"/>
              </a:rPr>
              <a:t>Euro/month</a:t>
            </a:r>
            <a:endParaRPr sz="1600">
              <a:latin typeface="Alwyn New Lt"/>
              <a:cs typeface="Alwyn New Lt"/>
            </a:endParaRPr>
          </a:p>
          <a:p>
            <a:pPr marL="12700" marR="5080" indent="-635">
              <a:lnSpc>
                <a:spcPct val="100000"/>
              </a:lnSpc>
            </a:pPr>
            <a:r>
              <a:rPr sz="1600" b="0" dirty="0">
                <a:latin typeface="Alwyn New Lt"/>
                <a:cs typeface="Alwyn New Lt"/>
              </a:rPr>
              <a:t>Austria,</a:t>
            </a:r>
            <a:r>
              <a:rPr sz="1600" b="0" spc="-3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Belgium,</a:t>
            </a:r>
            <a:r>
              <a:rPr sz="1600" b="0" spc="-55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Denmark,</a:t>
            </a:r>
            <a:r>
              <a:rPr sz="1600" b="0" spc="-6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Finland,</a:t>
            </a:r>
            <a:r>
              <a:rPr sz="1600" b="0" spc="-3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France,</a:t>
            </a:r>
            <a:r>
              <a:rPr sz="1600" b="0" spc="-6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Ireland,</a:t>
            </a:r>
            <a:r>
              <a:rPr sz="1600" b="0" spc="-3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Iceland,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Italy,</a:t>
            </a:r>
            <a:r>
              <a:rPr sz="1600" b="0" spc="-3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Liechtenstein,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spc="-10" dirty="0">
                <a:latin typeface="Alwyn New Lt"/>
                <a:cs typeface="Alwyn New Lt"/>
              </a:rPr>
              <a:t>Luxembourg, </a:t>
            </a:r>
            <a:r>
              <a:rPr sz="1600" b="0" dirty="0">
                <a:latin typeface="Alwyn New Lt"/>
                <a:cs typeface="Alwyn New Lt"/>
              </a:rPr>
              <a:t>Netherlands,</a:t>
            </a:r>
            <a:r>
              <a:rPr sz="1600" b="0" spc="-65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Norway,</a:t>
            </a:r>
            <a:r>
              <a:rPr sz="1600" b="0" spc="-70" dirty="0">
                <a:latin typeface="Alwyn New Lt"/>
                <a:cs typeface="Alwyn New Lt"/>
              </a:rPr>
              <a:t> </a:t>
            </a:r>
            <a:r>
              <a:rPr sz="1600" b="0" spc="-10" dirty="0">
                <a:latin typeface="Alwyn New Lt"/>
                <a:cs typeface="Alwyn New Lt"/>
              </a:rPr>
              <a:t>Sweden</a:t>
            </a:r>
            <a:endParaRPr sz="160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440"/>
              </a:spcBef>
            </a:pPr>
            <a:endParaRPr sz="160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latin typeface="Alwyn New Lt"/>
                <a:cs typeface="Alwyn New Lt"/>
              </a:rPr>
              <a:t>Country</a:t>
            </a:r>
            <a:r>
              <a:rPr sz="1600" b="1" spc="-35" dirty="0">
                <a:latin typeface="Alwyn New Lt"/>
                <a:cs typeface="Alwyn New Lt"/>
              </a:rPr>
              <a:t> </a:t>
            </a:r>
            <a:r>
              <a:rPr sz="1600" b="1" dirty="0">
                <a:latin typeface="Alwyn New Lt"/>
                <a:cs typeface="Alwyn New Lt"/>
              </a:rPr>
              <a:t>group</a:t>
            </a:r>
            <a:r>
              <a:rPr sz="1600" b="1" spc="-15" dirty="0">
                <a:latin typeface="Alwyn New Lt"/>
                <a:cs typeface="Alwyn New Lt"/>
              </a:rPr>
              <a:t> </a:t>
            </a:r>
            <a:r>
              <a:rPr sz="1600" b="1" dirty="0">
                <a:latin typeface="Alwyn New Lt"/>
                <a:cs typeface="Alwyn New Lt"/>
              </a:rPr>
              <a:t>2:</a:t>
            </a:r>
            <a:r>
              <a:rPr sz="1600" b="1" spc="-1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540</a:t>
            </a:r>
            <a:r>
              <a:rPr sz="1600" b="0" spc="-45" dirty="0">
                <a:latin typeface="Alwyn New Lt"/>
                <a:cs typeface="Alwyn New Lt"/>
              </a:rPr>
              <a:t> </a:t>
            </a:r>
            <a:r>
              <a:rPr sz="1600" b="0" spc="-10" dirty="0">
                <a:latin typeface="Alwyn New Lt"/>
                <a:cs typeface="Alwyn New Lt"/>
              </a:rPr>
              <a:t>Euro/month</a:t>
            </a:r>
            <a:endParaRPr sz="160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</a:pPr>
            <a:r>
              <a:rPr sz="1600" b="0" dirty="0">
                <a:latin typeface="Alwyn New Lt"/>
                <a:cs typeface="Alwyn New Lt"/>
              </a:rPr>
              <a:t>Cyprus,</a:t>
            </a:r>
            <a:r>
              <a:rPr sz="1600" b="0" spc="-7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Czech</a:t>
            </a:r>
            <a:r>
              <a:rPr sz="1600" b="0" spc="-7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Republic,</a:t>
            </a:r>
            <a:r>
              <a:rPr sz="1600" b="0" spc="-6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Estonia,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Greece,</a:t>
            </a:r>
            <a:r>
              <a:rPr sz="1600" b="0" spc="-7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Latvia,</a:t>
            </a:r>
            <a:r>
              <a:rPr sz="1600" b="0" spc="-3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Malta,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Portugal,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Slovakia,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Slovenia,</a:t>
            </a:r>
            <a:r>
              <a:rPr sz="1600" b="0" spc="-50" dirty="0">
                <a:latin typeface="Alwyn New Lt"/>
                <a:cs typeface="Alwyn New Lt"/>
              </a:rPr>
              <a:t> </a:t>
            </a:r>
            <a:r>
              <a:rPr sz="1600" b="0" spc="-10" dirty="0">
                <a:latin typeface="Alwyn New Lt"/>
                <a:cs typeface="Alwyn New Lt"/>
              </a:rPr>
              <a:t>Spain</a:t>
            </a:r>
            <a:endParaRPr sz="160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60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latin typeface="Alwyn New Lt"/>
                <a:cs typeface="Alwyn New Lt"/>
              </a:rPr>
              <a:t>Country</a:t>
            </a:r>
            <a:r>
              <a:rPr sz="1600" b="1" spc="-35" dirty="0">
                <a:latin typeface="Alwyn New Lt"/>
                <a:cs typeface="Alwyn New Lt"/>
              </a:rPr>
              <a:t> </a:t>
            </a:r>
            <a:r>
              <a:rPr sz="1600" b="1" dirty="0">
                <a:latin typeface="Alwyn New Lt"/>
                <a:cs typeface="Alwyn New Lt"/>
              </a:rPr>
              <a:t>group</a:t>
            </a:r>
            <a:r>
              <a:rPr sz="1600" b="1" spc="-10" dirty="0">
                <a:latin typeface="Alwyn New Lt"/>
                <a:cs typeface="Alwyn New Lt"/>
              </a:rPr>
              <a:t> </a:t>
            </a:r>
            <a:r>
              <a:rPr sz="1600" b="1" dirty="0">
                <a:latin typeface="Alwyn New Lt"/>
                <a:cs typeface="Alwyn New Lt"/>
              </a:rPr>
              <a:t>3:</a:t>
            </a:r>
            <a:r>
              <a:rPr sz="1600" b="1" spc="-15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540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spc="-10" dirty="0">
                <a:latin typeface="Alwyn New Lt"/>
                <a:cs typeface="Alwyn New Lt"/>
              </a:rPr>
              <a:t>Euro/month</a:t>
            </a:r>
            <a:endParaRPr sz="160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</a:pPr>
            <a:r>
              <a:rPr sz="1600" b="0" dirty="0">
                <a:latin typeface="Alwyn New Lt"/>
                <a:cs typeface="Alwyn New Lt"/>
              </a:rPr>
              <a:t>Bulgaria,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Croatia,</a:t>
            </a:r>
            <a:r>
              <a:rPr sz="1600" b="0" spc="-35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Lithuania,</a:t>
            </a:r>
            <a:r>
              <a:rPr sz="1600" b="0" spc="-35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North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Macedonia,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Poland,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Romania,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Serbia,</a:t>
            </a:r>
            <a:r>
              <a:rPr sz="1600" b="0" spc="-60" dirty="0">
                <a:latin typeface="Alwyn New Lt"/>
                <a:cs typeface="Alwyn New Lt"/>
              </a:rPr>
              <a:t> </a:t>
            </a:r>
            <a:r>
              <a:rPr sz="1600" b="0" spc="-20" dirty="0">
                <a:latin typeface="Alwyn New Lt"/>
                <a:cs typeface="Alwyn New Lt"/>
              </a:rPr>
              <a:t>Türkiye,</a:t>
            </a:r>
            <a:r>
              <a:rPr sz="1600" b="0" spc="-70" dirty="0">
                <a:latin typeface="Alwyn New Lt"/>
                <a:cs typeface="Alwyn New Lt"/>
              </a:rPr>
              <a:t> </a:t>
            </a:r>
            <a:r>
              <a:rPr sz="1600" b="0" spc="-10" dirty="0">
                <a:latin typeface="Alwyn New Lt"/>
                <a:cs typeface="Alwyn New Lt"/>
              </a:rPr>
              <a:t>Hungary</a:t>
            </a:r>
            <a:endParaRPr sz="1600">
              <a:latin typeface="Alwyn New Lt"/>
              <a:cs typeface="Alwyn New L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7B44168D-936F-48F8-8290-3DEF11C1BEA6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7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FINANCIAL</a:t>
            </a:r>
            <a:r>
              <a:rPr spc="-150" dirty="0"/>
              <a:t> </a:t>
            </a:r>
            <a:r>
              <a:rPr spc="-10" dirty="0"/>
              <a:t>SUPPORT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REQUIREMENTS</a:t>
            </a:r>
            <a:r>
              <a:rPr lang="de-DE" spc="-10" dirty="0"/>
              <a:t> - </a:t>
            </a:r>
            <a:r>
              <a:rPr lang="de-DE" spc="-10" dirty="0" err="1"/>
              <a:t>Overview</a:t>
            </a:r>
            <a:endParaRPr spc="-1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D6DD7C61-8A14-4526-BE07-C724BFD7A226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65" y="2001326"/>
            <a:ext cx="8027034" cy="3663823"/>
          </a:xfrm>
          <a:prstGeom prst="rect">
            <a:avLst/>
          </a:prstGeom>
        </p:spPr>
        <p:txBody>
          <a:bodyPr vert="horz" wrap="square" lIns="0" tIns="16129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270"/>
              </a:spcBef>
            </a:pPr>
            <a:r>
              <a:rPr lang="de-DE" sz="2800" b="1" spc="-10" dirty="0">
                <a:solidFill>
                  <a:srgbClr val="8FD6BD"/>
                </a:solidFill>
                <a:latin typeface="Alwyn New Lt"/>
                <a:cs typeface="Alwyn New Lt"/>
              </a:rPr>
              <a:t>BEFORE</a:t>
            </a:r>
            <a:endParaRPr lang="de-DE" sz="2800" dirty="0">
              <a:solidFill>
                <a:srgbClr val="8FD6BD"/>
              </a:solidFill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lang="de-DE" sz="2800" b="1" dirty="0" err="1">
                <a:latin typeface="Alwyn New Lt"/>
                <a:cs typeface="Alwyn New Lt"/>
              </a:rPr>
              <a:t>Required</a:t>
            </a:r>
            <a:r>
              <a:rPr lang="de-DE" sz="2800" b="1" spc="-85" dirty="0">
                <a:latin typeface="Alwyn New Lt"/>
                <a:cs typeface="Alwyn New Lt"/>
              </a:rPr>
              <a:t> </a:t>
            </a:r>
            <a:r>
              <a:rPr lang="de-DE" sz="2800" b="1" spc="-10" dirty="0" err="1">
                <a:latin typeface="Alwyn New Lt"/>
                <a:cs typeface="Alwyn New Lt"/>
              </a:rPr>
              <a:t>documents</a:t>
            </a:r>
            <a:r>
              <a:rPr lang="de-DE" sz="2800" b="1" spc="-10" dirty="0">
                <a:latin typeface="Alwyn New Lt"/>
                <a:cs typeface="Alwyn New Lt"/>
              </a:rPr>
              <a:t>:</a:t>
            </a:r>
            <a:endParaRPr lang="de-DE" sz="2800" dirty="0">
              <a:latin typeface="Alwyn New Lt"/>
              <a:cs typeface="Alwyn New Lt"/>
            </a:endParaRPr>
          </a:p>
          <a:p>
            <a:pPr marL="355600" marR="314960" indent="-342900">
              <a:lnSpc>
                <a:spcPct val="100000"/>
              </a:lnSpc>
              <a:spcBef>
                <a:spcPts val="675"/>
              </a:spcBef>
              <a:buFont typeface="Wingdings"/>
              <a:buChar char=""/>
              <a:tabLst>
                <a:tab pos="355600" algn="l"/>
              </a:tabLst>
            </a:pPr>
            <a:r>
              <a:rPr lang="de-DE" sz="2400" b="0" dirty="0">
                <a:latin typeface="Alwyn New Lt"/>
                <a:cs typeface="Alwyn New Lt"/>
              </a:rPr>
              <a:t>The original </a:t>
            </a:r>
            <a:r>
              <a:rPr sz="2400" b="0" dirty="0">
                <a:latin typeface="Alwyn New Lt"/>
                <a:cs typeface="Alwyn New Lt"/>
              </a:rPr>
              <a:t>Grant</a:t>
            </a:r>
            <a:r>
              <a:rPr sz="2400" b="0" spc="-9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Agreement</a:t>
            </a:r>
            <a:r>
              <a:rPr sz="2400" b="0" spc="-8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(declaration</a:t>
            </a:r>
            <a:r>
              <a:rPr sz="2400" b="0" spc="-7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</a:t>
            </a:r>
            <a:r>
              <a:rPr sz="2400" b="0" spc="-8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acceptance)</a:t>
            </a:r>
            <a:r>
              <a:rPr sz="2400" b="0" spc="-70" dirty="0">
                <a:latin typeface="Alwyn New Lt"/>
                <a:cs typeface="Alwyn New Lt"/>
              </a:rPr>
              <a:t> </a:t>
            </a:r>
            <a:endParaRPr sz="24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670"/>
              </a:spcBef>
              <a:buFont typeface="Wingdings"/>
              <a:buChar char=""/>
              <a:tabLst>
                <a:tab pos="354965" algn="l"/>
              </a:tabLst>
            </a:pPr>
            <a:r>
              <a:rPr lang="de-DE" sz="2400" dirty="0">
                <a:latin typeface="Alwyn New Lt"/>
                <a:cs typeface="Alwyn New Lt"/>
              </a:rPr>
              <a:t>P</a:t>
            </a:r>
            <a:r>
              <a:rPr sz="2400" b="0" dirty="0" err="1">
                <a:latin typeface="Alwyn New Lt"/>
                <a:cs typeface="Alwyn New Lt"/>
              </a:rPr>
              <a:t>ayment</a:t>
            </a:r>
            <a:r>
              <a:rPr sz="2400" b="0" spc="-110" dirty="0">
                <a:latin typeface="Alwyn New Lt"/>
                <a:cs typeface="Alwyn New Lt"/>
              </a:rPr>
              <a:t> </a:t>
            </a:r>
            <a:r>
              <a:rPr lang="de-DE" sz="2400" spc="-10" dirty="0">
                <a:latin typeface="Alwyn New Lt"/>
                <a:cs typeface="Alwyn New Lt"/>
              </a:rPr>
              <a:t>O</a:t>
            </a:r>
            <a:r>
              <a:rPr sz="2400" b="0" spc="-10" dirty="0" err="1">
                <a:latin typeface="Alwyn New Lt"/>
                <a:cs typeface="Alwyn New Lt"/>
              </a:rPr>
              <a:t>rder</a:t>
            </a:r>
            <a:r>
              <a:rPr lang="de-DE" sz="2400" b="0" spc="-10" dirty="0">
                <a:latin typeface="Alwyn New Lt"/>
                <a:cs typeface="Alwyn New Lt"/>
              </a:rPr>
              <a:t> </a:t>
            </a:r>
            <a:r>
              <a:rPr lang="de-DE" sz="2400" b="0" spc="-10" dirty="0" err="1">
                <a:latin typeface="Alwyn New Lt"/>
                <a:cs typeface="Alwyn New Lt"/>
              </a:rPr>
              <a:t>as</a:t>
            </a:r>
            <a:r>
              <a:rPr lang="de-DE" sz="2400" b="0" spc="-10" dirty="0">
                <a:latin typeface="Alwyn New Lt"/>
                <a:cs typeface="Alwyn New Lt"/>
              </a:rPr>
              <a:t> a </a:t>
            </a:r>
            <a:r>
              <a:rPr lang="de-DE" sz="2400" b="0" spc="-10" dirty="0" err="1">
                <a:latin typeface="Alwyn New Lt"/>
                <a:cs typeface="Alwyn New Lt"/>
              </a:rPr>
              <a:t>PDf</a:t>
            </a:r>
            <a:r>
              <a:rPr lang="de-DE" sz="2400" b="0" spc="-10" dirty="0">
                <a:latin typeface="Alwyn New Lt"/>
                <a:cs typeface="Alwyn New Lt"/>
              </a:rPr>
              <a:t> </a:t>
            </a:r>
            <a:r>
              <a:rPr lang="de-DE" sz="2400" b="0" spc="-10" dirty="0" err="1">
                <a:latin typeface="Alwyn New Lt"/>
                <a:cs typeface="Alwyn New Lt"/>
              </a:rPr>
              <a:t>file</a:t>
            </a:r>
            <a:r>
              <a:rPr lang="de-DE" sz="2400" b="0" spc="-10" dirty="0">
                <a:latin typeface="Alwyn New Lt"/>
                <a:cs typeface="Alwyn New Lt"/>
              </a:rPr>
              <a:t> </a:t>
            </a:r>
            <a:r>
              <a:rPr lang="de-DE" sz="2400" b="0" spc="-10" dirty="0" err="1">
                <a:latin typeface="Alwyn New Lt"/>
                <a:cs typeface="Alwyn New Lt"/>
              </a:rPr>
              <a:t>filled</a:t>
            </a:r>
            <a:r>
              <a:rPr lang="de-DE" sz="2400" b="0" spc="-10" dirty="0">
                <a:latin typeface="Alwyn New Lt"/>
                <a:cs typeface="Alwyn New Lt"/>
              </a:rPr>
              <a:t> out </a:t>
            </a:r>
            <a:r>
              <a:rPr lang="de-DE" sz="2400" b="1" spc="-10" dirty="0">
                <a:latin typeface="Alwyn New Lt"/>
                <a:cs typeface="Alwyn New Lt"/>
              </a:rPr>
              <a:t>on</a:t>
            </a:r>
            <a:r>
              <a:rPr lang="de-DE" sz="2400" b="0" spc="-10" dirty="0">
                <a:latin typeface="Alwyn New Lt"/>
                <a:cs typeface="Alwyn New Lt"/>
              </a:rPr>
              <a:t> </a:t>
            </a:r>
            <a:r>
              <a:rPr lang="de-DE" sz="2400" b="1" spc="-10" dirty="0" err="1">
                <a:latin typeface="Alwyn New Lt"/>
                <a:cs typeface="Alwyn New Lt"/>
              </a:rPr>
              <a:t>the</a:t>
            </a:r>
            <a:r>
              <a:rPr lang="de-DE" sz="2400" b="1" spc="-10" dirty="0">
                <a:latin typeface="Alwyn New Lt"/>
                <a:cs typeface="Alwyn New Lt"/>
              </a:rPr>
              <a:t> </a:t>
            </a:r>
            <a:r>
              <a:rPr lang="de-DE" sz="2400" b="1" spc="-10" dirty="0" err="1">
                <a:latin typeface="Alwyn New Lt"/>
                <a:cs typeface="Alwyn New Lt"/>
              </a:rPr>
              <a:t>computer</a:t>
            </a:r>
            <a:r>
              <a:rPr lang="de-DE" sz="2400" b="1" spc="-10" dirty="0">
                <a:latin typeface="Alwyn New Lt"/>
                <a:cs typeface="Alwyn New Lt"/>
              </a:rPr>
              <a:t> </a:t>
            </a:r>
            <a:r>
              <a:rPr lang="de-DE" sz="2400" spc="-10" dirty="0">
                <a:latin typeface="Alwyn New Lt"/>
                <a:cs typeface="Alwyn New Lt"/>
              </a:rPr>
              <a:t>(„</a:t>
            </a:r>
            <a:r>
              <a:rPr lang="de-DE" sz="2400" spc="-10" dirty="0" err="1">
                <a:latin typeface="Alwyn New Lt"/>
                <a:cs typeface="Alwyn New Lt"/>
              </a:rPr>
              <a:t>Annahme-und</a:t>
            </a:r>
            <a:r>
              <a:rPr lang="de-DE" sz="2400" spc="-10" dirty="0">
                <a:latin typeface="Alwyn New Lt"/>
                <a:cs typeface="Alwyn New Lt"/>
              </a:rPr>
              <a:t> Datenschutzerklärung“ – </a:t>
            </a:r>
            <a:r>
              <a:rPr lang="en-US" sz="2400" spc="-10" dirty="0">
                <a:latin typeface="Alwyn New Lt"/>
                <a:cs typeface="Alwyn New Lt"/>
              </a:rPr>
              <a:t>Please submit the original with your signature to the IO</a:t>
            </a:r>
            <a:r>
              <a:rPr lang="de-DE" sz="2400" spc="-10" dirty="0">
                <a:latin typeface="Alwyn New Lt"/>
                <a:cs typeface="Alwyn New Lt"/>
              </a:rPr>
              <a:t>)</a:t>
            </a:r>
            <a:endParaRPr sz="24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675"/>
              </a:spcBef>
              <a:buFont typeface="Wingdings"/>
              <a:buChar char=""/>
              <a:tabLst>
                <a:tab pos="354965" algn="l"/>
              </a:tabLst>
            </a:pPr>
            <a:r>
              <a:rPr sz="2400" b="0" dirty="0">
                <a:latin typeface="Alwyn New Lt"/>
                <a:cs typeface="Alwyn New Lt"/>
              </a:rPr>
              <a:t>(Online)</a:t>
            </a:r>
            <a:r>
              <a:rPr sz="2400" b="0" spc="-8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Learning</a:t>
            </a:r>
            <a:r>
              <a:rPr sz="2400" b="0" spc="-9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Agreement</a:t>
            </a:r>
            <a:endParaRPr sz="2400" dirty="0">
              <a:latin typeface="Alwyn New Lt"/>
              <a:cs typeface="Alwyn New 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ED2D1-AC52-D235-ACA5-CD63E903E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3D54CF8-758A-F19F-BD8E-E35B86DE5A3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REQUIREMENTS</a:t>
            </a:r>
            <a:r>
              <a:rPr lang="de-DE" spc="-10" dirty="0"/>
              <a:t>  </a:t>
            </a:r>
            <a:endParaRPr spc="-1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72E20EA5-991B-DF33-EC22-653FE8D03228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D6DD7C61-8A14-4526-BE07-C724BFD7A226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D3C61BA4-619E-43AE-BEF6-FC446FB84BD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8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E6EC0480-B3D5-1FDC-A7FE-4EFF457E8486}"/>
              </a:ext>
            </a:extLst>
          </p:cNvPr>
          <p:cNvSpPr txBox="1"/>
          <p:nvPr/>
        </p:nvSpPr>
        <p:spPr>
          <a:xfrm>
            <a:off x="329565" y="2001326"/>
            <a:ext cx="8027034" cy="5041124"/>
          </a:xfrm>
          <a:prstGeom prst="rect">
            <a:avLst/>
          </a:prstGeom>
        </p:spPr>
        <p:txBody>
          <a:bodyPr vert="horz" wrap="square" lIns="0" tIns="16129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270"/>
              </a:spcBef>
            </a:pPr>
            <a:r>
              <a:rPr lang="de-DE" sz="2800" b="1" spc="-10" dirty="0">
                <a:solidFill>
                  <a:srgbClr val="8FD6BD"/>
                </a:solidFill>
                <a:latin typeface="Alwyn New Lt"/>
                <a:cs typeface="Alwyn New Lt"/>
              </a:rPr>
              <a:t>On </a:t>
            </a:r>
            <a:r>
              <a:rPr lang="de-DE" sz="2800" b="1" spc="-10" dirty="0" err="1">
                <a:solidFill>
                  <a:srgbClr val="8FD6BD"/>
                </a:solidFill>
                <a:latin typeface="Alwyn New Lt"/>
                <a:cs typeface="Alwyn New Lt"/>
              </a:rPr>
              <a:t>arrival</a:t>
            </a:r>
            <a:endParaRPr lang="de-DE" sz="2800" dirty="0">
              <a:solidFill>
                <a:srgbClr val="8FD6BD"/>
              </a:solidFill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lang="de-DE" sz="2800" b="1" dirty="0" err="1">
                <a:latin typeface="Alwyn New Lt"/>
                <a:cs typeface="Alwyn New Lt"/>
              </a:rPr>
              <a:t>Required</a:t>
            </a:r>
            <a:r>
              <a:rPr lang="de-DE" sz="2800" b="1" spc="-85" dirty="0">
                <a:latin typeface="Alwyn New Lt"/>
                <a:cs typeface="Alwyn New Lt"/>
              </a:rPr>
              <a:t> </a:t>
            </a:r>
            <a:r>
              <a:rPr lang="de-DE" sz="2800" b="1" spc="-10" dirty="0" err="1">
                <a:latin typeface="Alwyn New Lt"/>
                <a:cs typeface="Alwyn New Lt"/>
              </a:rPr>
              <a:t>documents</a:t>
            </a:r>
            <a:r>
              <a:rPr lang="de-DE" sz="2800" b="1" spc="-10" dirty="0">
                <a:latin typeface="Alwyn New Lt"/>
                <a:cs typeface="Alwyn New Lt"/>
              </a:rPr>
              <a:t>:</a:t>
            </a:r>
            <a:endParaRPr sz="2400" dirty="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  <a:tabLst>
                <a:tab pos="354965" algn="l"/>
              </a:tabLst>
            </a:pPr>
            <a:endParaRPr sz="2400" b="1" dirty="0">
              <a:latin typeface="Alwyn New Lt"/>
              <a:cs typeface="Alwyn New Lt"/>
            </a:endParaRPr>
          </a:p>
          <a:p>
            <a:pPr marL="355600" marR="643890" indent="-342900">
              <a:lnSpc>
                <a:spcPct val="100000"/>
              </a:lnSpc>
              <a:spcBef>
                <a:spcPts val="670"/>
              </a:spcBef>
              <a:buFont typeface="Wingdings"/>
              <a:buChar char=""/>
              <a:tabLst>
                <a:tab pos="355600" algn="l"/>
              </a:tabLst>
            </a:pPr>
            <a:r>
              <a:rPr sz="2400" b="0" dirty="0">
                <a:latin typeface="Alwyn New Lt"/>
                <a:cs typeface="Alwyn New Lt"/>
              </a:rPr>
              <a:t>Confirmation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</a:t>
            </a:r>
            <a:r>
              <a:rPr sz="2400" b="0" spc="-8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Study</a:t>
            </a:r>
            <a:r>
              <a:rPr sz="2400" b="0" spc="-8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Period</a:t>
            </a:r>
            <a:r>
              <a:rPr lang="de-DE" sz="2400" b="0" dirty="0">
                <a:latin typeface="Alwyn New Lt"/>
                <a:cs typeface="Alwyn New Lt"/>
              </a:rPr>
              <a:t> – First Day </a:t>
            </a:r>
            <a:r>
              <a:rPr lang="de-DE" sz="2400" b="0" dirty="0" err="1">
                <a:latin typeface="Alwyn New Lt"/>
                <a:cs typeface="Alwyn New Lt"/>
              </a:rPr>
              <a:t>of</a:t>
            </a:r>
            <a:r>
              <a:rPr lang="de-DE" sz="2400" b="0" dirty="0">
                <a:latin typeface="Alwyn New Lt"/>
                <a:cs typeface="Alwyn New Lt"/>
              </a:rPr>
              <a:t> Study</a:t>
            </a:r>
            <a:r>
              <a:rPr sz="2400" b="0" spc="-8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(</a:t>
            </a:r>
            <a:r>
              <a:rPr lang="de-DE" sz="2400" b="0" dirty="0" err="1">
                <a:latin typeface="Alwyn New Lt"/>
                <a:cs typeface="Alwyn New Lt"/>
              </a:rPr>
              <a:t>alternatively</a:t>
            </a:r>
            <a:r>
              <a:rPr lang="de-DE" sz="2400" b="0" dirty="0">
                <a:latin typeface="Alwyn New Lt"/>
                <a:cs typeface="Alwyn New Lt"/>
              </a:rPr>
              <a:t> </a:t>
            </a:r>
            <a:r>
              <a:rPr lang="de-DE" sz="2400" b="0" dirty="0" err="1">
                <a:latin typeface="Alwyn New Lt"/>
                <a:cs typeface="Alwyn New Lt"/>
              </a:rPr>
              <a:t>the</a:t>
            </a:r>
            <a:r>
              <a:rPr lang="de-DE" sz="2400" b="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confirmation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spc="-25" dirty="0">
                <a:latin typeface="Alwyn New Lt"/>
                <a:cs typeface="Alwyn New Lt"/>
              </a:rPr>
              <a:t>of </a:t>
            </a:r>
            <a:r>
              <a:rPr sz="2400" b="0" dirty="0">
                <a:latin typeface="Alwyn New Lt"/>
                <a:cs typeface="Alwyn New Lt"/>
              </a:rPr>
              <a:t>enrolment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from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university)</a:t>
            </a:r>
            <a:endParaRPr sz="24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675"/>
              </a:spcBef>
              <a:buFont typeface="Wingdings"/>
              <a:buChar char=""/>
              <a:tabLst>
                <a:tab pos="354965" algn="l"/>
              </a:tabLst>
            </a:pPr>
            <a:r>
              <a:rPr lang="de-DE" sz="2400" dirty="0" err="1">
                <a:latin typeface="Alwyn New Lt"/>
                <a:cs typeface="Alwyn New Lt"/>
              </a:rPr>
              <a:t>Confirmation</a:t>
            </a:r>
            <a:r>
              <a:rPr lang="de-DE" sz="2400" dirty="0">
                <a:latin typeface="Alwyn New Lt"/>
                <a:cs typeface="Alwyn New Lt"/>
              </a:rPr>
              <a:t> </a:t>
            </a:r>
            <a:r>
              <a:rPr lang="de-DE" sz="2400" dirty="0" err="1">
                <a:latin typeface="Alwyn New Lt"/>
                <a:cs typeface="Alwyn New Lt"/>
              </a:rPr>
              <a:t>of</a:t>
            </a:r>
            <a:r>
              <a:rPr lang="de-DE" sz="2400" dirty="0">
                <a:latin typeface="Alwyn New Lt"/>
                <a:cs typeface="Alwyn New Lt"/>
              </a:rPr>
              <a:t> </a:t>
            </a:r>
            <a:r>
              <a:rPr lang="de-DE" sz="2400" dirty="0" err="1">
                <a:latin typeface="Alwyn New Lt"/>
                <a:cs typeface="Alwyn New Lt"/>
              </a:rPr>
              <a:t>Enrolment</a:t>
            </a:r>
            <a:r>
              <a:rPr lang="de-DE" sz="2400" dirty="0">
                <a:latin typeface="Alwyn New Lt"/>
                <a:cs typeface="Alwyn New Lt"/>
              </a:rPr>
              <a:t> at Trier University </a:t>
            </a:r>
            <a:r>
              <a:rPr lang="de-DE" sz="2400" dirty="0" err="1">
                <a:latin typeface="Alwyn New Lt"/>
                <a:cs typeface="Alwyn New Lt"/>
              </a:rPr>
              <a:t>of</a:t>
            </a:r>
            <a:r>
              <a:rPr lang="de-DE" sz="2400" dirty="0">
                <a:latin typeface="Alwyn New Lt"/>
                <a:cs typeface="Alwyn New Lt"/>
              </a:rPr>
              <a:t> Applied Sciences</a:t>
            </a:r>
          </a:p>
          <a:p>
            <a:pPr marL="12700" algn="r">
              <a:spcBef>
                <a:spcPts val="675"/>
              </a:spcBef>
              <a:tabLst>
                <a:tab pos="354965" algn="l"/>
              </a:tabLst>
            </a:pPr>
            <a:r>
              <a:rPr lang="de-DE" sz="2400" dirty="0">
                <a:latin typeface="Alwyn New Lt"/>
                <a:cs typeface="Alwyn New Lt"/>
              </a:rPr>
              <a:t>							</a:t>
            </a:r>
            <a:r>
              <a:rPr lang="de-DE" sz="2400" b="1" spc="-10" dirty="0" err="1">
                <a:solidFill>
                  <a:srgbClr val="8FD6BD"/>
                </a:solidFill>
                <a:latin typeface="Alwyn New Lt"/>
                <a:cs typeface="Alwyn New Lt"/>
              </a:rPr>
              <a:t>Before</a:t>
            </a:r>
            <a:r>
              <a:rPr lang="de-DE" sz="2400" b="1" spc="-10" dirty="0">
                <a:solidFill>
                  <a:srgbClr val="8FD6BD"/>
                </a:solidFill>
                <a:latin typeface="Alwyn New Lt"/>
                <a:cs typeface="Alwyn New Lt"/>
              </a:rPr>
              <a:t> </a:t>
            </a:r>
            <a:r>
              <a:rPr lang="de-DE" sz="2400" b="1" spc="-10" dirty="0" err="1">
                <a:solidFill>
                  <a:srgbClr val="8FD6BD"/>
                </a:solidFill>
                <a:latin typeface="Alwyn New Lt"/>
                <a:cs typeface="Alwyn New Lt"/>
              </a:rPr>
              <a:t>leaving</a:t>
            </a:r>
            <a:r>
              <a:rPr lang="de-DE" sz="2400" b="1" spc="-10" dirty="0">
                <a:solidFill>
                  <a:srgbClr val="8FD6BD"/>
                </a:solidFill>
                <a:latin typeface="Alwyn New Lt"/>
                <a:cs typeface="Alwyn New Lt"/>
              </a:rPr>
              <a:t> </a:t>
            </a:r>
          </a:p>
          <a:p>
            <a:pPr marL="355600" indent="-342900" algn="l">
              <a:spcBef>
                <a:spcPts val="675"/>
              </a:spcBef>
              <a:buFont typeface="Arial" panose="020B0604020202020204" pitchFamily="34" charset="0"/>
              <a:buChar char="•"/>
              <a:tabLst>
                <a:tab pos="354965" algn="l"/>
              </a:tabLst>
            </a:pPr>
            <a:r>
              <a:rPr kumimoji="0" lang="de-DE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Confirmation</a:t>
            </a:r>
            <a:r>
              <a:rPr kumimoji="0" lang="de-DE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 </a:t>
            </a:r>
            <a:r>
              <a:rPr kumimoji="0" lang="de-DE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of</a:t>
            </a:r>
            <a:r>
              <a:rPr kumimoji="0" lang="de-DE" sz="24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 </a:t>
            </a:r>
            <a:r>
              <a:rPr kumimoji="0" lang="de-DE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Study</a:t>
            </a:r>
            <a:r>
              <a:rPr kumimoji="0" lang="de-DE" sz="24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 </a:t>
            </a:r>
            <a:r>
              <a:rPr kumimoji="0" lang="de-DE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Period</a:t>
            </a:r>
            <a:r>
              <a:rPr kumimoji="0" lang="de-DE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 – Last Day </a:t>
            </a:r>
            <a:r>
              <a:rPr kumimoji="0" lang="de-DE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of</a:t>
            </a:r>
            <a:r>
              <a:rPr kumimoji="0" lang="de-DE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 </a:t>
            </a:r>
            <a:r>
              <a:rPr lang="de-DE" sz="2400" dirty="0">
                <a:latin typeface="Alwyn New Lt"/>
                <a:cs typeface="Alwyn New Lt"/>
              </a:rPr>
              <a:t>St</a:t>
            </a:r>
            <a:r>
              <a:rPr kumimoji="0" lang="de-DE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udy</a:t>
            </a:r>
            <a:endParaRPr lang="de-DE" sz="2400" dirty="0">
              <a:solidFill>
                <a:srgbClr val="8FD6BD"/>
              </a:solidFill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  <a:tabLst>
                <a:tab pos="354965" algn="l"/>
              </a:tabLst>
            </a:pPr>
            <a:endParaRPr sz="2400" dirty="0">
              <a:latin typeface="Alwyn New Lt"/>
              <a:cs typeface="Alwyn New Lt"/>
            </a:endParaRPr>
          </a:p>
        </p:txBody>
      </p:sp>
    </p:spTree>
    <p:extLst>
      <p:ext uri="{BB962C8B-B14F-4D97-AF65-F5344CB8AC3E}">
        <p14:creationId xmlns:p14="http://schemas.microsoft.com/office/powerpoint/2010/main" val="3152904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2001326"/>
            <a:ext cx="7920355" cy="2219838"/>
          </a:xfrm>
          <a:prstGeom prst="rect">
            <a:avLst/>
          </a:prstGeom>
        </p:spPr>
        <p:txBody>
          <a:bodyPr vert="horz" wrap="square" lIns="0" tIns="16129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270"/>
              </a:spcBef>
            </a:pPr>
            <a:r>
              <a:rPr sz="2800" b="1" spc="-10" dirty="0">
                <a:solidFill>
                  <a:srgbClr val="8FD6BD"/>
                </a:solidFill>
                <a:latin typeface="Alwyn New Lt"/>
                <a:cs typeface="Alwyn New Lt"/>
              </a:rPr>
              <a:t>AFTER</a:t>
            </a:r>
            <a:endParaRPr sz="2800" dirty="0">
              <a:solidFill>
                <a:srgbClr val="8FD6BD"/>
              </a:solidFill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sz="2800" b="1" spc="-10" dirty="0">
                <a:latin typeface="Alwyn New Lt"/>
                <a:cs typeface="Alwyn New Lt"/>
              </a:rPr>
              <a:t>Mandatory:</a:t>
            </a:r>
            <a:endParaRPr sz="28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675"/>
              </a:spcBef>
              <a:buFont typeface="Wingdings"/>
              <a:buChar char=""/>
              <a:tabLst>
                <a:tab pos="354965" algn="l"/>
              </a:tabLst>
            </a:pPr>
            <a:r>
              <a:rPr sz="2800" b="0" dirty="0">
                <a:latin typeface="Alwyn New Lt"/>
                <a:cs typeface="Alwyn New Lt"/>
              </a:rPr>
              <a:t>Submission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of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an</a:t>
            </a:r>
            <a:r>
              <a:rPr sz="2800" b="0" spc="-6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online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report</a:t>
            </a:r>
            <a:endParaRPr sz="28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670"/>
              </a:spcBef>
              <a:buFont typeface="Wingdings"/>
              <a:buChar char=""/>
              <a:tabLst>
                <a:tab pos="354965" algn="l"/>
              </a:tabLst>
            </a:pPr>
            <a:r>
              <a:rPr sz="2800" b="0" spc="-25" dirty="0">
                <a:latin typeface="Alwyn New Lt"/>
                <a:cs typeface="Alwyn New Lt"/>
              </a:rPr>
              <a:t>Transcript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of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Records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(as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copy)</a:t>
            </a:r>
            <a:endParaRPr sz="2800" dirty="0">
              <a:latin typeface="Alwyn New Lt"/>
              <a:cs typeface="Alwyn New L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FA1B1B90-73F4-4A1E-A0A9-1339BE7B8A02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9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REQUIREMENTS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4" y="1446656"/>
            <a:ext cx="5080636" cy="54069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de-DE" sz="3400" dirty="0">
                <a:solidFill>
                  <a:srgbClr val="CC5329"/>
                </a:solidFill>
                <a:latin typeface="Alwyn New Rg"/>
                <a:cs typeface="Alwyn New Rg"/>
              </a:rPr>
              <a:t>Payment Order </a:t>
            </a:r>
            <a:r>
              <a:rPr lang="de-DE" sz="2000" dirty="0">
                <a:solidFill>
                  <a:srgbClr val="CC5329"/>
                </a:solidFill>
                <a:latin typeface="Alwyn New Rg"/>
                <a:cs typeface="Alwyn New Rg"/>
              </a:rPr>
              <a:t>(Annahmeerklärung)</a:t>
            </a:r>
            <a:endParaRPr sz="2000" dirty="0">
              <a:latin typeface="Alwyn New Rg"/>
              <a:cs typeface="Alwyn New Rg"/>
            </a:endParaRPr>
          </a:p>
          <a:p>
            <a:pPr marL="12700">
              <a:lnSpc>
                <a:spcPct val="150000"/>
              </a:lnSpc>
              <a:tabLst>
                <a:tab pos="469265" algn="l"/>
              </a:tabLst>
            </a:pPr>
            <a:r>
              <a:rPr lang="de-DE" sz="2600" dirty="0" err="1">
                <a:latin typeface="Alwyn New Lt"/>
                <a:cs typeface="Alwyn New Lt"/>
              </a:rPr>
              <a:t>Please</a:t>
            </a:r>
            <a:r>
              <a:rPr lang="de-DE" sz="2600" dirty="0">
                <a:latin typeface="Alwyn New Lt"/>
                <a:cs typeface="Alwyn New Lt"/>
              </a:rPr>
              <a:t> </a:t>
            </a:r>
            <a:r>
              <a:rPr lang="de-DE" sz="2600" dirty="0" err="1">
                <a:latin typeface="Alwyn New Lt"/>
                <a:cs typeface="Alwyn New Lt"/>
              </a:rPr>
              <a:t>enter</a:t>
            </a:r>
            <a:r>
              <a:rPr lang="de-DE" sz="2600" dirty="0">
                <a:latin typeface="Alwyn New Lt"/>
                <a:cs typeface="Alwyn New Lt"/>
              </a:rPr>
              <a:t>:</a:t>
            </a:r>
          </a:p>
          <a:p>
            <a:pPr marL="469900" indent="-457200">
              <a:lnSpc>
                <a:spcPct val="150000"/>
              </a:lnSpc>
              <a:buFont typeface="Wingdings" panose="05000000000000000000" pitchFamily="2" charset="2"/>
              <a:buChar char="§"/>
              <a:tabLst>
                <a:tab pos="469265" algn="l"/>
              </a:tabLst>
            </a:pPr>
            <a:r>
              <a:rPr lang="de-DE" sz="2600" dirty="0">
                <a:latin typeface="Alwyn New Lt"/>
                <a:cs typeface="Alwyn New Lt"/>
              </a:rPr>
              <a:t>Personal </a:t>
            </a:r>
            <a:r>
              <a:rPr lang="de-DE" sz="2600" dirty="0" err="1">
                <a:latin typeface="Alwyn New Lt"/>
                <a:cs typeface="Alwyn New Lt"/>
              </a:rPr>
              <a:t>details</a:t>
            </a:r>
            <a:endParaRPr lang="de-DE" sz="2600" dirty="0">
              <a:latin typeface="Alwyn New Lt"/>
              <a:cs typeface="Alwyn New Lt"/>
            </a:endParaRPr>
          </a:p>
          <a:p>
            <a:pPr marL="469900" indent="-457200">
              <a:lnSpc>
                <a:spcPct val="150000"/>
              </a:lnSpc>
              <a:buFont typeface="Wingdings" panose="05000000000000000000" pitchFamily="2" charset="2"/>
              <a:buChar char="§"/>
              <a:tabLst>
                <a:tab pos="469265" algn="l"/>
              </a:tabLst>
            </a:pPr>
            <a:r>
              <a:rPr lang="de-DE" sz="2600" dirty="0" err="1">
                <a:latin typeface="Alwyn New Lt"/>
                <a:cs typeface="Alwyn New Lt"/>
              </a:rPr>
              <a:t>Tax</a:t>
            </a:r>
            <a:r>
              <a:rPr lang="de-DE" sz="2600" dirty="0">
                <a:latin typeface="Alwyn New Lt"/>
                <a:cs typeface="Alwyn New Lt"/>
              </a:rPr>
              <a:t> </a:t>
            </a:r>
            <a:r>
              <a:rPr lang="de-DE" sz="2600" dirty="0" err="1">
                <a:latin typeface="Alwyn New Lt"/>
                <a:cs typeface="Alwyn New Lt"/>
              </a:rPr>
              <a:t>number</a:t>
            </a:r>
            <a:endParaRPr lang="de-DE" sz="2600" dirty="0">
              <a:latin typeface="Alwyn New Lt"/>
              <a:cs typeface="Alwyn New Lt"/>
            </a:endParaRPr>
          </a:p>
          <a:p>
            <a:pPr marL="469900" indent="-457200">
              <a:lnSpc>
                <a:spcPct val="150000"/>
              </a:lnSpc>
              <a:buFont typeface="Wingdings" panose="05000000000000000000" pitchFamily="2" charset="2"/>
              <a:buChar char="§"/>
              <a:tabLst>
                <a:tab pos="469265" algn="l"/>
              </a:tabLst>
            </a:pPr>
            <a:r>
              <a:rPr lang="de-DE" sz="2600" dirty="0">
                <a:latin typeface="Alwyn New Lt"/>
                <a:cs typeface="Alwyn New Lt"/>
              </a:rPr>
              <a:t>Department at TUAS</a:t>
            </a:r>
          </a:p>
          <a:p>
            <a:pPr marL="469900" indent="-457200">
              <a:lnSpc>
                <a:spcPct val="150000"/>
              </a:lnSpc>
              <a:buFont typeface="Wingdings" panose="05000000000000000000" pitchFamily="2" charset="2"/>
              <a:buChar char="§"/>
              <a:tabLst>
                <a:tab pos="469265" algn="l"/>
              </a:tabLst>
            </a:pPr>
            <a:r>
              <a:rPr lang="de-DE" sz="2600" dirty="0">
                <a:latin typeface="Alwyn New Lt"/>
                <a:cs typeface="Alwyn New Lt"/>
              </a:rPr>
              <a:t>Bank </a:t>
            </a:r>
            <a:r>
              <a:rPr lang="de-DE" sz="2600" dirty="0" err="1">
                <a:latin typeface="Alwyn New Lt"/>
                <a:cs typeface="Alwyn New Lt"/>
              </a:rPr>
              <a:t>account</a:t>
            </a:r>
            <a:r>
              <a:rPr lang="de-DE" sz="2600" dirty="0">
                <a:latin typeface="Alwyn New Lt"/>
                <a:cs typeface="Alwyn New Lt"/>
              </a:rPr>
              <a:t> </a:t>
            </a:r>
            <a:r>
              <a:rPr lang="de-DE" sz="2600" dirty="0" err="1">
                <a:latin typeface="Alwyn New Lt"/>
                <a:cs typeface="Alwyn New Lt"/>
              </a:rPr>
              <a:t>details</a:t>
            </a:r>
            <a:endParaRPr lang="de-DE" sz="2600" dirty="0">
              <a:latin typeface="Alwyn New Lt"/>
              <a:cs typeface="Alwyn New Lt"/>
            </a:endParaRPr>
          </a:p>
          <a:p>
            <a:pPr marL="12700" marR="262890">
              <a:spcBef>
                <a:spcPts val="625"/>
              </a:spcBef>
              <a:tabLst>
                <a:tab pos="469900" algn="l"/>
              </a:tabLst>
            </a:pPr>
            <a:r>
              <a:rPr sz="2600" b="0" dirty="0">
                <a:latin typeface="Alwyn New Lt"/>
                <a:cs typeface="Alwyn New Lt"/>
              </a:rPr>
              <a:t>submit</a:t>
            </a:r>
            <a:r>
              <a:rPr sz="2600" b="0" spc="-5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the</a:t>
            </a:r>
            <a:r>
              <a:rPr sz="2600" b="0" spc="-30" dirty="0">
                <a:latin typeface="Alwyn New Lt"/>
                <a:cs typeface="Alwyn New Lt"/>
              </a:rPr>
              <a:t> </a:t>
            </a:r>
            <a:r>
              <a:rPr sz="2600" b="1" u="heavy" dirty="0">
                <a:solidFill>
                  <a:schemeClr val="tx1"/>
                </a:solidFill>
                <a:uFill>
                  <a:solidFill>
                    <a:schemeClr val="accent2"/>
                  </a:solidFill>
                </a:uFill>
                <a:latin typeface="Alwyn New Lt"/>
                <a:cs typeface="Alwyn New Lt"/>
              </a:rPr>
              <a:t>original</a:t>
            </a:r>
            <a:r>
              <a:rPr sz="2600" b="0" spc="-45" dirty="0">
                <a:latin typeface="Alwyn New Lt"/>
                <a:cs typeface="Alwyn New Lt"/>
              </a:rPr>
              <a:t> </a:t>
            </a:r>
            <a:r>
              <a:rPr sz="2600" b="0" spc="-25" dirty="0">
                <a:latin typeface="Alwyn New Lt"/>
                <a:cs typeface="Alwyn New Lt"/>
              </a:rPr>
              <a:t>to </a:t>
            </a:r>
            <a:r>
              <a:rPr sz="2600" b="0" dirty="0">
                <a:latin typeface="Alwyn New Lt"/>
                <a:cs typeface="Alwyn New Lt"/>
              </a:rPr>
              <a:t>the</a:t>
            </a:r>
            <a:r>
              <a:rPr sz="2600" b="0" spc="-35" dirty="0">
                <a:latin typeface="Alwyn New Lt"/>
                <a:cs typeface="Alwyn New Lt"/>
              </a:rPr>
              <a:t> </a:t>
            </a:r>
            <a:r>
              <a:rPr sz="2600" b="0" spc="-25" dirty="0">
                <a:latin typeface="Alwyn New Lt"/>
                <a:cs typeface="Alwyn New Lt"/>
              </a:rPr>
              <a:t>IO</a:t>
            </a:r>
            <a:endParaRPr sz="2600" dirty="0">
              <a:latin typeface="Alwyn New Lt"/>
              <a:cs typeface="Alwyn New Lt"/>
            </a:endParaRPr>
          </a:p>
          <a:p>
            <a:pPr marL="12700" marR="177800">
              <a:spcBef>
                <a:spcPts val="620"/>
              </a:spcBef>
              <a:tabLst>
                <a:tab pos="469900" algn="l"/>
              </a:tabLst>
            </a:pPr>
            <a:r>
              <a:rPr sz="2600" b="1" u="sng" dirty="0">
                <a:latin typeface="Alwyn New Lt"/>
                <a:cs typeface="Alwyn New Lt"/>
              </a:rPr>
              <a:t>before</a:t>
            </a:r>
            <a:r>
              <a:rPr sz="2600" b="1" spc="-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the</a:t>
            </a:r>
            <a:r>
              <a:rPr sz="2600" b="0" spc="-4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start</a:t>
            </a:r>
            <a:r>
              <a:rPr sz="2600" b="0" spc="-2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of</a:t>
            </a:r>
            <a:r>
              <a:rPr sz="2600" b="0" spc="-25" dirty="0">
                <a:latin typeface="Alwyn New Lt"/>
                <a:cs typeface="Alwyn New Lt"/>
              </a:rPr>
              <a:t> the </a:t>
            </a:r>
            <a:r>
              <a:rPr sz="2600" b="0" dirty="0">
                <a:latin typeface="Alwyn New Lt"/>
                <a:cs typeface="Alwyn New Lt"/>
              </a:rPr>
              <a:t>stay</a:t>
            </a:r>
            <a:r>
              <a:rPr sz="2600" b="0" spc="-40" dirty="0">
                <a:latin typeface="Alwyn New Lt"/>
                <a:cs typeface="Alwyn New Lt"/>
              </a:rPr>
              <a:t> </a:t>
            </a:r>
            <a:r>
              <a:rPr sz="2600" b="0" spc="-10" dirty="0">
                <a:latin typeface="Alwyn New Lt"/>
                <a:cs typeface="Alwyn New Lt"/>
              </a:rPr>
              <a:t>abroad</a:t>
            </a:r>
            <a:endParaRPr lang="de-DE" sz="2600" b="0" spc="-10" dirty="0">
              <a:latin typeface="Alwyn New Lt"/>
              <a:cs typeface="Alwyn New Lt"/>
            </a:endParaRPr>
          </a:p>
          <a:p>
            <a:pPr marL="469900" marR="177800" indent="-457200">
              <a:lnSpc>
                <a:spcPct val="150000"/>
              </a:lnSpc>
              <a:spcBef>
                <a:spcPts val="620"/>
              </a:spcBef>
              <a:buFont typeface="Wingdings"/>
              <a:buChar char=""/>
              <a:tabLst>
                <a:tab pos="469900" algn="l"/>
              </a:tabLst>
            </a:pPr>
            <a:endParaRPr sz="2600" dirty="0">
              <a:latin typeface="Alwyn New Lt"/>
              <a:cs typeface="Alwyn New L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019800" y="2133599"/>
            <a:ext cx="2667000" cy="3886201"/>
            <a:chOff x="4920246" y="1239837"/>
            <a:chExt cx="3532504" cy="499872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46896" y="1369510"/>
              <a:ext cx="2938162" cy="473265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934534" y="1254125"/>
              <a:ext cx="3503929" cy="4970145"/>
            </a:xfrm>
            <a:custGeom>
              <a:avLst/>
              <a:gdLst/>
              <a:ahLst/>
              <a:cxnLst/>
              <a:rect l="l" t="t" r="r" b="b"/>
              <a:pathLst>
                <a:path w="3503929" h="4970145">
                  <a:moveTo>
                    <a:pt x="0" y="0"/>
                  </a:moveTo>
                  <a:lnTo>
                    <a:pt x="3503815" y="0"/>
                  </a:lnTo>
                  <a:lnTo>
                    <a:pt x="3503815" y="4969738"/>
                  </a:lnTo>
                  <a:lnTo>
                    <a:pt x="0" y="4969738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CC532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29565" y="382146"/>
            <a:ext cx="1576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8FD5BC"/>
                </a:solidFill>
              </a:rPr>
              <a:t>BEFORE</a:t>
            </a:r>
            <a:endParaRPr sz="3600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fld id="{1AEDFE85-A91B-410E-9152-348397BCF09E}" type="datetime1">
              <a:rPr lang="de-DE" spc="-10" smtClean="0"/>
              <a:t>25.11.2025</a:t>
            </a:fld>
            <a:endParaRPr spc="-10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0195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1196</Words>
  <Application>Microsoft Office PowerPoint</Application>
  <PresentationFormat>Bildschirmpräsentation (4:3)</PresentationFormat>
  <Paragraphs>201</Paragraphs>
  <Slides>25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33" baseType="lpstr">
      <vt:lpstr>Alwyn New Lt</vt:lpstr>
      <vt:lpstr>Alwyn New Rg</vt:lpstr>
      <vt:lpstr>Aptos</vt:lpstr>
      <vt:lpstr>Arial</vt:lpstr>
      <vt:lpstr>Times New Roman</vt:lpstr>
      <vt:lpstr>Verdana</vt:lpstr>
      <vt:lpstr>Wingdings</vt:lpstr>
      <vt:lpstr>Office Theme</vt:lpstr>
      <vt:lpstr>ERASMUS programme 2025/26</vt:lpstr>
      <vt:lpstr>ERASMUS+</vt:lpstr>
      <vt:lpstr>ERASMUS+</vt:lpstr>
      <vt:lpstr>FINANCIAL SUPPORT</vt:lpstr>
      <vt:lpstr>FINANCIAL SUPPORT</vt:lpstr>
      <vt:lpstr>REQUIREMENTS - Overview</vt:lpstr>
      <vt:lpstr>REQUIREMENTS  </vt:lpstr>
      <vt:lpstr>REQUIREMENTS</vt:lpstr>
      <vt:lpstr>BEFORE</vt:lpstr>
      <vt:lpstr>PowerPoint-Präsentation</vt:lpstr>
      <vt:lpstr>BEFORE</vt:lpstr>
      <vt:lpstr>BEFORE</vt:lpstr>
      <vt:lpstr>BEFORE</vt:lpstr>
      <vt:lpstr>WHILE ABROAD</vt:lpstr>
      <vt:lpstr>WHILE ABROAD</vt:lpstr>
      <vt:lpstr>AFTER</vt:lpstr>
      <vt:lpstr>AFTER</vt:lpstr>
      <vt:lpstr>ERASMUS+ APP</vt:lpstr>
      <vt:lpstr>INSURANCE COVERAGE</vt:lpstr>
      <vt:lpstr>INSURANCE COVERAGE</vt:lpstr>
      <vt:lpstr>INSURANCE COVERAGE</vt:lpstr>
      <vt:lpstr>HEALTH INSURANCE</vt:lpstr>
      <vt:lpstr>HEALTH INSURANCE</vt:lpstr>
      <vt:lpstr>In case you would like to go over it again:</vt:lpstr>
      <vt:lpstr>ANY QUESTIONS?</vt:lpstr>
    </vt:vector>
  </TitlesOfParts>
  <Company>TUD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Patrick Bal</dc:creator>
  <cp:lastModifiedBy>Iris Musch</cp:lastModifiedBy>
  <cp:revision>14</cp:revision>
  <dcterms:created xsi:type="dcterms:W3CDTF">2025-05-20T12:17:10Z</dcterms:created>
  <dcterms:modified xsi:type="dcterms:W3CDTF">2025-11-25T10:24:27Z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2024-11-25T00:00:00Z</vt:filetime>
  </property>
  <property fmtid="{D5CDD505-2E9C-101B-9397-08002B2CF9AE}" pid="3" name="Creator">
    <vt:lpwstr>Acrobat PDFMaker 24 für PowerPoint</vt:lpwstr>
  </property>
  <property fmtid="{D5CDD505-2E9C-101B-9397-08002B2CF9AE}" pid="4" name="LastSaved">
    <vt:filetime>2025-05-20T00:00:00Z</vt:filetime>
  </property>
  <property fmtid="{D5CDD505-2E9C-101B-9397-08002B2CF9AE}" pid="5" name="Producer">
    <vt:lpwstr>Adobe PDF Library 24.2.23</vt:lpwstr>
  </property>
</Properties>
</file>