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2" r:id="rId2"/>
    <p:sldId id="269" r:id="rId3"/>
    <p:sldId id="256" r:id="rId4"/>
    <p:sldId id="258" r:id="rId5"/>
    <p:sldId id="259" r:id="rId6"/>
    <p:sldId id="260" r:id="rId7"/>
    <p:sldId id="261" r:id="rId8"/>
    <p:sldId id="268" r:id="rId9"/>
    <p:sldId id="263" r:id="rId10"/>
    <p:sldId id="264" r:id="rId11"/>
    <p:sldId id="266" r:id="rId12"/>
    <p:sldId id="267" r:id="rId13"/>
    <p:sldId id="265" r:id="rId14"/>
    <p:sldId id="270" r:id="rId15"/>
    <p:sldId id="271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8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563A9-B9E4-4383-8327-A0382E5FC075}" type="datetimeFigureOut">
              <a:rPr lang="de-DE" smtClean="0"/>
              <a:t>13.10.2023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DB6E5-22D2-46D2-81DE-E4BEA5960B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592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E242B-6518-4AC7-B71E-8A17BC7DF168}" type="datetime1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2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922D3-58D5-430E-9104-6B659DDA7774}" type="datetime1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520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38B10-52AC-499D-8E9B-53FD264FD228}" type="datetime1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462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AF22-1309-4B10-9169-DEE50AFCF6E2}" type="datetime1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4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5DC81-3DB0-4BB6-AAA1-F51E2ED11C7C}" type="datetime1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332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61210-B547-4772-A6BD-E1BCBBE02EC0}" type="datetime1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0422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CEB5F-2C9A-413A-A27E-584E8699A194}" type="datetime1">
              <a:rPr lang="de-DE" smtClean="0"/>
              <a:t>13.10.2023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83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69919-6BCB-47A3-AE0A-5D37C63F625D}" type="datetime1">
              <a:rPr lang="de-DE" smtClean="0"/>
              <a:t>13.10.2023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326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F44FB-5A0D-4318-9F39-AF2D3F6F50D0}" type="datetime1">
              <a:rPr lang="de-DE" smtClean="0"/>
              <a:t>13.10.2023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3AA71-8E7F-4B39-A940-D4333A820D4C}" type="datetime1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14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8789-F5FD-45B1-A110-425C8973A679}" type="datetime1">
              <a:rPr lang="de-DE" smtClean="0"/>
              <a:t>13.10.2023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431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2E399-BB69-4E9B-8F7B-73E710157344}" type="datetime1">
              <a:rPr lang="de-DE" smtClean="0"/>
              <a:t>13.10.2023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Hochschule Trier, Fachbereich Technik (MB) - Infoveranstaltung 13.10.2023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643AD-154A-4FBB-B44B-0150119A7C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7751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19497" y="2664822"/>
            <a:ext cx="9144000" cy="3344091"/>
          </a:xfrm>
        </p:spPr>
        <p:txBody>
          <a:bodyPr>
            <a:normAutofit fontScale="92500" lnSpcReduction="2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endParaRPr lang="de-DE" b="1" dirty="0" smtClean="0">
              <a:latin typeface="Alwyn New Lt" panose="020B03030000000200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de-DE" b="1" dirty="0">
              <a:latin typeface="Alwyn New Lt" panose="020B03030000000200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e-DE" b="1" dirty="0" smtClean="0">
                <a:latin typeface="Alwyn New Lt" panose="020B0303000000020004" pitchFamily="34" charset="0"/>
              </a:rPr>
              <a:t>„Alte / neue Prüfungsordnungen“ -&gt; Übergangsregelungen</a:t>
            </a:r>
          </a:p>
          <a:p>
            <a:pPr lvl="0" algn="l"/>
            <a:endParaRPr lang="de-DE" b="1" dirty="0" smtClean="0">
              <a:latin typeface="Alwyn New Lt" panose="020B03030000000200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e-DE" b="1" dirty="0" smtClean="0">
                <a:latin typeface="Alwyn New Lt" panose="020B0303000000020004" pitchFamily="34" charset="0"/>
              </a:rPr>
              <a:t>Anmerkung zu Wahlpflichtmodulen</a:t>
            </a:r>
          </a:p>
          <a:p>
            <a:pPr lvl="0" algn="l"/>
            <a:endParaRPr lang="de-DE" b="1" dirty="0" smtClean="0">
              <a:latin typeface="Alwyn New Lt" panose="020B0303000000020004" pitchFamily="34" charset="0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e-DE" b="1" dirty="0" smtClean="0">
                <a:latin typeface="Alwyn New Lt" panose="020B0303000000020004" pitchFamily="34" charset="0"/>
              </a:rPr>
              <a:t>Ihre Fragen</a:t>
            </a:r>
            <a:endParaRPr lang="de-DE" dirty="0">
              <a:latin typeface="Alwyn New Lt" panose="020B0303000000020004" pitchFamily="34" charset="0"/>
            </a:endParaRPr>
          </a:p>
          <a:p>
            <a:pPr algn="l"/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524000" y="315538"/>
            <a:ext cx="9144000" cy="217293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6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Infoveranstaltung</a:t>
            </a:r>
            <a: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/>
            </a:r>
            <a:b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</a:br>
            <a: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/>
            </a:r>
            <a:b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</a:br>
            <a:r>
              <a:rPr lang="de-DE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Freitag, 13.10.2023 um 9:00 Uhr</a:t>
            </a:r>
            <a:endParaRPr lang="de-DE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304903" y="6356350"/>
            <a:ext cx="4848497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879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47056" y="1640541"/>
            <a:ext cx="10456817" cy="461234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900" dirty="0">
                <a:latin typeface="Alwyn New Lt" panose="020B0303000000020004" pitchFamily="34" charset="0"/>
              </a:rPr>
              <a:t>„</a:t>
            </a:r>
            <a:r>
              <a:rPr lang="de-DE" sz="1900" b="1" dirty="0">
                <a:latin typeface="Alwyn New Lt" panose="020B0303000000020004" pitchFamily="34" charset="0"/>
              </a:rPr>
              <a:t>Kraft- und Arbeitsm</a:t>
            </a:r>
            <a:r>
              <a:rPr lang="de-DE" sz="1900" dirty="0">
                <a:latin typeface="Alwyn New Lt" panose="020B0303000000020004" pitchFamily="34" charset="0"/>
              </a:rPr>
              <a:t>aschinen“ wird zu „</a:t>
            </a:r>
            <a:r>
              <a:rPr lang="de-DE" sz="1900" b="1" dirty="0">
                <a:latin typeface="Alwyn New Lt" panose="020B0303000000020004" pitchFamily="34" charset="0"/>
              </a:rPr>
              <a:t>Energiewandlungsmaschinen</a:t>
            </a:r>
            <a:r>
              <a:rPr lang="de-DE" sz="1900" dirty="0" smtClean="0">
                <a:latin typeface="Alwyn New Lt" panose="020B0303000000020004" pitchFamily="34" charset="0"/>
              </a:rPr>
              <a:t>“  </a:t>
            </a:r>
          </a:p>
          <a:p>
            <a:pPr algn="l"/>
            <a:r>
              <a:rPr lang="de-DE" sz="1900" dirty="0" smtClean="0">
                <a:latin typeface="Alwyn New Lt" panose="020B0303000000020004" pitchFamily="34" charset="0"/>
                <a:sym typeface="Wingdings" panose="05000000000000000000" pitchFamily="2" charset="2"/>
              </a:rPr>
              <a:t> </a:t>
            </a:r>
            <a:r>
              <a:rPr lang="de-DE" sz="1900" dirty="0" smtClean="0">
                <a:latin typeface="Alwyn New Lt" panose="020B0303000000020004" pitchFamily="34" charset="0"/>
              </a:rPr>
              <a:t>inhaltliche Änderungen</a:t>
            </a:r>
          </a:p>
          <a:p>
            <a:pPr algn="l"/>
            <a:endParaRPr lang="de-DE" sz="1900" dirty="0" smtClean="0">
              <a:latin typeface="Alwyn New Lt" panose="020B0303000000020004" pitchFamily="34" charset="0"/>
            </a:endParaRPr>
          </a:p>
          <a:p>
            <a:pPr algn="l"/>
            <a:endParaRPr lang="de-DE" sz="1900" dirty="0">
              <a:latin typeface="Alwyn New Lt" panose="020B03030000000200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900" dirty="0">
                <a:latin typeface="Alwyn New Lt" panose="020B0303000000020004" pitchFamily="34" charset="0"/>
              </a:rPr>
              <a:t>Die alte Vorlesung </a:t>
            </a:r>
            <a:r>
              <a:rPr lang="de-DE" sz="1900" b="1" dirty="0">
                <a:latin typeface="Alwyn New Lt" panose="020B0303000000020004" pitchFamily="34" charset="0"/>
              </a:rPr>
              <a:t>Technische Mechanik II </a:t>
            </a:r>
            <a:r>
              <a:rPr lang="de-DE" sz="1900" u="sng" dirty="0">
                <a:latin typeface="Alwyn New Lt" panose="020B0303000000020004" pitchFamily="34" charset="0"/>
              </a:rPr>
              <a:t>entfällt</a:t>
            </a:r>
            <a:r>
              <a:rPr lang="de-DE" sz="1900" dirty="0">
                <a:latin typeface="Alwyn New Lt" panose="020B0303000000020004" pitchFamily="34" charset="0"/>
              </a:rPr>
              <a:t>. Die Klausur wird weiterhin angeboten. </a:t>
            </a:r>
            <a:r>
              <a:rPr lang="de-DE" sz="1900" dirty="0" smtClean="0">
                <a:latin typeface="Alwyn New Lt" panose="020B0303000000020004" pitchFamily="34" charset="0"/>
              </a:rPr>
              <a:t>Die </a:t>
            </a:r>
            <a:r>
              <a:rPr lang="de-DE" sz="1900" dirty="0">
                <a:latin typeface="Alwyn New Lt" panose="020B0303000000020004" pitchFamily="34" charset="0"/>
              </a:rPr>
              <a:t>Inhalte wurden auf die neuen Vorlesungen </a:t>
            </a:r>
            <a:r>
              <a:rPr lang="de-DE" sz="1900" b="1" dirty="0">
                <a:latin typeface="Alwyn New Lt" panose="020B0303000000020004" pitchFamily="34" charset="0"/>
              </a:rPr>
              <a:t>Technische Mechanik II – Festigkeitslehre </a:t>
            </a:r>
            <a:r>
              <a:rPr lang="de-DE" sz="1900" dirty="0">
                <a:latin typeface="Alwyn New Lt" panose="020B0303000000020004" pitchFamily="34" charset="0"/>
              </a:rPr>
              <a:t>und </a:t>
            </a:r>
            <a:r>
              <a:rPr lang="de-DE" sz="1900" b="1" dirty="0">
                <a:latin typeface="Alwyn New Lt" panose="020B0303000000020004" pitchFamily="34" charset="0"/>
              </a:rPr>
              <a:t>Technische Mechanik III – Dynamik </a:t>
            </a:r>
            <a:r>
              <a:rPr lang="de-DE" sz="1900" dirty="0">
                <a:latin typeface="Alwyn New Lt" panose="020B0303000000020004" pitchFamily="34" charset="0"/>
              </a:rPr>
              <a:t>aufgeteilt und können von den Studierenden nach wie vor gehört werden.</a:t>
            </a:r>
          </a:p>
          <a:p>
            <a:pPr algn="l"/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524000" y="315539"/>
            <a:ext cx="9144000" cy="9484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V</a:t>
            </a:r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erändert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239589" y="6356350"/>
            <a:ext cx="4913811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903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261028"/>
            <a:ext cx="9144000" cy="344091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1900" b="1" dirty="0">
                <a:latin typeface="Alwyn New Lt" panose="020B0303000000020004" pitchFamily="34" charset="0"/>
              </a:rPr>
              <a:t>Seminar bzw. Kolloquium Sicherheitsmanagement</a:t>
            </a:r>
            <a:r>
              <a:rPr lang="de-DE" sz="1900" dirty="0">
                <a:latin typeface="Alwyn New Lt" panose="020B0303000000020004" pitchFamily="34" charset="0"/>
              </a:rPr>
              <a:t>: keine Alternative, Prüfungsleistung nach individueller Absprache </a:t>
            </a:r>
          </a:p>
          <a:p>
            <a:pPr algn="l"/>
            <a:endParaRPr lang="de-DE" sz="1900" dirty="0" smtClean="0">
              <a:latin typeface="Alwyn New Lt" panose="020B0303000000020004" pitchFamily="34" charset="0"/>
            </a:endParaRPr>
          </a:p>
          <a:p>
            <a:pPr algn="l"/>
            <a:endParaRPr lang="de-DE" sz="1900" dirty="0">
              <a:latin typeface="Alwyn New Lt" panose="020B03030000000200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de-DE" sz="1900" b="1" dirty="0">
                <a:latin typeface="Alwyn New Lt" panose="020B0303000000020004" pitchFamily="34" charset="0"/>
              </a:rPr>
              <a:t>Chemie/Physik für WI</a:t>
            </a:r>
            <a:r>
              <a:rPr lang="de-DE" sz="1900" dirty="0">
                <a:latin typeface="Alwyn New Lt" panose="020B0303000000020004" pitchFamily="34" charset="0"/>
              </a:rPr>
              <a:t>: neue Vorlesung </a:t>
            </a:r>
            <a:r>
              <a:rPr lang="de-DE" sz="1900" b="1" dirty="0">
                <a:latin typeface="Alwyn New Lt" panose="020B0303000000020004" pitchFamily="34" charset="0"/>
              </a:rPr>
              <a:t>Chemie/Physik</a:t>
            </a:r>
            <a:r>
              <a:rPr lang="de-DE" sz="1900" dirty="0">
                <a:latin typeface="Alwyn New Lt" panose="020B0303000000020004" pitchFamily="34" charset="0"/>
              </a:rPr>
              <a:t> kann besucht werden, Prüfungsumfang im Vergleich zum neuen Modul reduziert</a:t>
            </a:r>
            <a:r>
              <a:rPr lang="de-DE" sz="3200" dirty="0">
                <a:latin typeface="Alwyn New Lt" panose="020B0303000000020004" pitchFamily="34" charset="0"/>
              </a:rPr>
              <a:t/>
            </a:r>
            <a:br>
              <a:rPr lang="de-DE" sz="3200" dirty="0">
                <a:latin typeface="Alwyn New Lt" panose="020B0303000000020004" pitchFamily="34" charset="0"/>
              </a:rPr>
            </a:br>
            <a:endParaRPr lang="de-DE" sz="3200" dirty="0">
              <a:latin typeface="Alwyn New Lt" panose="020B0303000000020004" pitchFamily="34" charset="0"/>
            </a:endParaRPr>
          </a:p>
          <a:p>
            <a:pPr algn="l"/>
            <a:r>
              <a:rPr lang="de-DE" sz="3200" dirty="0"/>
              <a:t/>
            </a:r>
            <a:br>
              <a:rPr lang="de-DE" sz="3200" dirty="0"/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524000" y="315539"/>
            <a:ext cx="9144000" cy="9484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V</a:t>
            </a:r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erändert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324497" y="6356350"/>
            <a:ext cx="4828903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81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640541"/>
            <a:ext cx="9540240" cy="4612341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de-DE" sz="4300" b="1" dirty="0">
                <a:latin typeface="Alwyn New Lt" panose="020B0303000000020004" pitchFamily="34" charset="0"/>
              </a:rPr>
              <a:t>Mathe I, II </a:t>
            </a:r>
            <a:r>
              <a:rPr lang="de-DE" sz="4300" u="sng" dirty="0">
                <a:latin typeface="Alwyn New Lt" panose="020B0303000000020004" pitchFamily="34" charset="0"/>
              </a:rPr>
              <a:t>bisher</a:t>
            </a:r>
            <a:r>
              <a:rPr lang="de-DE" sz="4300" dirty="0">
                <a:latin typeface="Alwyn New Lt" panose="020B0303000000020004" pitchFamily="34" charset="0"/>
              </a:rPr>
              <a:t>:</a:t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/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>1. Semester (8 SWS): (</a:t>
            </a:r>
            <a:r>
              <a:rPr lang="de-DE" sz="4300" dirty="0" err="1">
                <a:latin typeface="Alwyn New Lt" panose="020B0303000000020004" pitchFamily="34" charset="0"/>
              </a:rPr>
              <a:t>Un</a:t>
            </a:r>
            <a:r>
              <a:rPr lang="de-DE" sz="4300" dirty="0">
                <a:latin typeface="Alwyn New Lt" panose="020B0303000000020004" pitchFamily="34" charset="0"/>
              </a:rPr>
              <a:t>)</a:t>
            </a:r>
            <a:r>
              <a:rPr lang="de-DE" sz="4300" dirty="0" err="1">
                <a:latin typeface="Alwyn New Lt" panose="020B0303000000020004" pitchFamily="34" charset="0"/>
              </a:rPr>
              <a:t>gleichungen</a:t>
            </a:r>
            <a:r>
              <a:rPr lang="de-DE" sz="4300" dirty="0">
                <a:latin typeface="Alwyn New Lt" panose="020B0303000000020004" pitchFamily="34" charset="0"/>
              </a:rPr>
              <a:t>, Vektoren, Funktionen &amp; Kurven, </a:t>
            </a:r>
            <a:r>
              <a:rPr lang="de-DE" sz="4300" dirty="0" err="1" smtClean="0">
                <a:latin typeface="Alwyn New Lt" panose="020B0303000000020004" pitchFamily="34" charset="0"/>
              </a:rPr>
              <a:t>DIfferentialrechnung</a:t>
            </a:r>
            <a:r>
              <a:rPr lang="de-DE" sz="4300" dirty="0" smtClean="0">
                <a:latin typeface="Alwyn New Lt" panose="020B0303000000020004" pitchFamily="34" charset="0"/>
              </a:rPr>
              <a:t> </a:t>
            </a:r>
            <a:r>
              <a:rPr lang="de-DE" sz="4300" dirty="0">
                <a:latin typeface="Alwyn New Lt" panose="020B0303000000020004" pitchFamily="34" charset="0"/>
              </a:rPr>
              <a:t>(4 Themen)</a:t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/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>2. Semester (6 SWS); Integralrechnung, Folgen &amp; Reihen, Komplexe Zahlen, </a:t>
            </a:r>
            <a:r>
              <a:rPr lang="de-DE" sz="4300" dirty="0" err="1" smtClean="0">
                <a:latin typeface="Alwyn New Lt" panose="020B0303000000020004" pitchFamily="34" charset="0"/>
              </a:rPr>
              <a:t>Fkt</a:t>
            </a:r>
            <a:r>
              <a:rPr lang="de-DE" sz="4300" dirty="0">
                <a:latin typeface="Alwyn New Lt" panose="020B0303000000020004" pitchFamily="34" charset="0"/>
              </a:rPr>
              <a:t>. mehrerer Veränderlicher, </a:t>
            </a:r>
            <a:r>
              <a:rPr lang="de-DE" sz="4300" dirty="0" err="1">
                <a:latin typeface="Alwyn New Lt" panose="020B0303000000020004" pitchFamily="34" charset="0"/>
              </a:rPr>
              <a:t>DGLn</a:t>
            </a:r>
            <a:r>
              <a:rPr lang="de-DE" sz="4300" dirty="0">
                <a:latin typeface="Alwyn New Lt" panose="020B0303000000020004" pitchFamily="34" charset="0"/>
              </a:rPr>
              <a:t>. (5 Themen)</a:t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/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b="1" dirty="0">
                <a:latin typeface="Alwyn New Lt" panose="020B0303000000020004" pitchFamily="34" charset="0"/>
              </a:rPr>
              <a:t>Mathe I, II, III </a:t>
            </a:r>
            <a:r>
              <a:rPr lang="de-DE" sz="4300" dirty="0">
                <a:latin typeface="Alwyn New Lt" panose="020B0303000000020004" pitchFamily="34" charset="0"/>
              </a:rPr>
              <a:t>neu ab </a:t>
            </a:r>
            <a:r>
              <a:rPr lang="de-DE" sz="4300" u="sng" dirty="0">
                <a:latin typeface="Alwyn New Lt" panose="020B0303000000020004" pitchFamily="34" charset="0"/>
              </a:rPr>
              <a:t>WS 23/24</a:t>
            </a:r>
            <a:r>
              <a:rPr lang="de-DE" sz="4300" dirty="0">
                <a:latin typeface="Alwyn New Lt" panose="020B0303000000020004" pitchFamily="34" charset="0"/>
              </a:rPr>
              <a:t>:</a:t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/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>1. Semester 1 (6SWS): (</a:t>
            </a:r>
            <a:r>
              <a:rPr lang="de-DE" sz="4300" dirty="0" err="1">
                <a:latin typeface="Alwyn New Lt" panose="020B0303000000020004" pitchFamily="34" charset="0"/>
              </a:rPr>
              <a:t>Un</a:t>
            </a:r>
            <a:r>
              <a:rPr lang="de-DE" sz="4300" dirty="0">
                <a:latin typeface="Alwyn New Lt" panose="020B0303000000020004" pitchFamily="34" charset="0"/>
              </a:rPr>
              <a:t>)</a:t>
            </a:r>
            <a:r>
              <a:rPr lang="de-DE" sz="4300" dirty="0" err="1">
                <a:latin typeface="Alwyn New Lt" panose="020B0303000000020004" pitchFamily="34" charset="0"/>
              </a:rPr>
              <a:t>gleichungen</a:t>
            </a:r>
            <a:r>
              <a:rPr lang="de-DE" sz="4300" dirty="0">
                <a:latin typeface="Alwyn New Lt" panose="020B0303000000020004" pitchFamily="34" charset="0"/>
              </a:rPr>
              <a:t>, Vektoren, </a:t>
            </a:r>
            <a:r>
              <a:rPr lang="de-DE" sz="4300" dirty="0" err="1">
                <a:latin typeface="Alwyn New Lt" panose="020B0303000000020004" pitchFamily="34" charset="0"/>
              </a:rPr>
              <a:t>Fkt</a:t>
            </a:r>
            <a:r>
              <a:rPr lang="de-DE" sz="4300" dirty="0">
                <a:latin typeface="Alwyn New Lt" panose="020B0303000000020004" pitchFamily="34" charset="0"/>
              </a:rPr>
              <a:t>. &amp; Kurven, </a:t>
            </a:r>
            <a:r>
              <a:rPr lang="de-DE" sz="4300" dirty="0" smtClean="0">
                <a:latin typeface="Alwyn New Lt" panose="020B0303000000020004" pitchFamily="34" charset="0"/>
              </a:rPr>
              <a:t>Differentialrechnung </a:t>
            </a:r>
            <a:r>
              <a:rPr lang="de-DE" sz="4300" dirty="0">
                <a:latin typeface="Alwyn New Lt" panose="020B0303000000020004" pitchFamily="34" charset="0"/>
              </a:rPr>
              <a:t>(4 Themen wie </a:t>
            </a:r>
            <a:r>
              <a:rPr lang="de-DE" sz="4300" dirty="0" smtClean="0">
                <a:latin typeface="Alwyn New Lt" panose="020B0303000000020004" pitchFamily="34" charset="0"/>
              </a:rPr>
              <a:t>gehabt, geht </a:t>
            </a:r>
            <a:r>
              <a:rPr lang="de-DE" sz="4300" dirty="0">
                <a:latin typeface="Alwyn New Lt" panose="020B0303000000020004" pitchFamily="34" charset="0"/>
              </a:rPr>
              <a:t>etwas gestrafft zeitlich </a:t>
            </a:r>
            <a:r>
              <a:rPr lang="de-DE" sz="4300" dirty="0" smtClean="0">
                <a:latin typeface="Alwyn New Lt" panose="020B0303000000020004" pitchFamily="34" charset="0"/>
              </a:rPr>
              <a:t>gut </a:t>
            </a:r>
            <a:r>
              <a:rPr lang="de-DE" sz="4300" dirty="0">
                <a:latin typeface="Alwyn New Lt" panose="020B0303000000020004" pitchFamily="34" charset="0"/>
              </a:rPr>
              <a:t>hin)</a:t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/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>2. Semester (6 SWS): Integralrechnung, Folgen &amp; Reihen, Komplexe Zahlen, </a:t>
            </a:r>
            <a:r>
              <a:rPr lang="de-DE" sz="4300" dirty="0" err="1" smtClean="0">
                <a:latin typeface="Alwyn New Lt" panose="020B0303000000020004" pitchFamily="34" charset="0"/>
              </a:rPr>
              <a:t>Fkt</a:t>
            </a:r>
            <a:r>
              <a:rPr lang="de-DE" sz="4300" dirty="0">
                <a:latin typeface="Alwyn New Lt" panose="020B0303000000020004" pitchFamily="34" charset="0"/>
              </a:rPr>
              <a:t>. mehrerer Veränderlicher (</a:t>
            </a:r>
            <a:r>
              <a:rPr lang="de-DE" sz="4300" dirty="0" smtClean="0">
                <a:latin typeface="Alwyn New Lt" panose="020B0303000000020004" pitchFamily="34" charset="0"/>
              </a:rPr>
              <a:t>4 Themen</a:t>
            </a:r>
            <a:r>
              <a:rPr lang="de-DE" sz="4300" dirty="0">
                <a:latin typeface="Alwyn New Lt" panose="020B0303000000020004" pitchFamily="34" charset="0"/>
              </a:rPr>
              <a:t>, die </a:t>
            </a:r>
            <a:r>
              <a:rPr lang="de-DE" sz="4300" dirty="0" err="1">
                <a:latin typeface="Alwyn New Lt" panose="020B0303000000020004" pitchFamily="34" charset="0"/>
              </a:rPr>
              <a:t>DGLn</a:t>
            </a:r>
            <a:r>
              <a:rPr lang="de-DE" sz="4300" dirty="0">
                <a:latin typeface="Alwyn New Lt" panose="020B0303000000020004" pitchFamily="34" charset="0"/>
              </a:rPr>
              <a:t>. wandern ins 3. </a:t>
            </a:r>
            <a:r>
              <a:rPr lang="de-DE" sz="4300" dirty="0" smtClean="0">
                <a:latin typeface="Alwyn New Lt" panose="020B0303000000020004" pitchFamily="34" charset="0"/>
              </a:rPr>
              <a:t>Semester</a:t>
            </a:r>
            <a:r>
              <a:rPr lang="de-DE" sz="4300" dirty="0">
                <a:latin typeface="Alwyn New Lt" panose="020B0303000000020004" pitchFamily="34" charset="0"/>
              </a:rPr>
              <a:t>, hier war es zeitlich eh immer was eng)</a:t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/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>3. Semester (6 SWS): </a:t>
            </a:r>
            <a:r>
              <a:rPr lang="de-DE" sz="4300" dirty="0" err="1">
                <a:latin typeface="Alwyn New Lt" panose="020B0303000000020004" pitchFamily="34" charset="0"/>
              </a:rPr>
              <a:t>DGLn</a:t>
            </a:r>
            <a:r>
              <a:rPr lang="de-DE" sz="4300" dirty="0">
                <a:latin typeface="Alwyn New Lt" panose="020B0303000000020004" pitchFamily="34" charset="0"/>
              </a:rPr>
              <a:t>. Laplace-Transformation, Koordinatensysteme </a:t>
            </a:r>
            <a:r>
              <a:rPr lang="de-DE" sz="4300" dirty="0" smtClean="0">
                <a:latin typeface="Alwyn New Lt" panose="020B0303000000020004" pitchFamily="34" charset="0"/>
              </a:rPr>
              <a:t>und </a:t>
            </a:r>
            <a:r>
              <a:rPr lang="de-DE" sz="4300" dirty="0">
                <a:latin typeface="Alwyn New Lt" panose="020B0303000000020004" pitchFamily="34" charset="0"/>
              </a:rPr>
              <a:t>-transformation, Vektoranalysis (</a:t>
            </a:r>
            <a:r>
              <a:rPr lang="de-DE" sz="4300" dirty="0" smtClean="0">
                <a:latin typeface="Alwyn New Lt" panose="020B0303000000020004" pitchFamily="34" charset="0"/>
              </a:rPr>
              <a:t>4 Themen</a:t>
            </a:r>
            <a:r>
              <a:rPr lang="de-DE" sz="4300" dirty="0">
                <a:latin typeface="Alwyn New Lt" panose="020B0303000000020004" pitchFamily="34" charset="0"/>
              </a:rPr>
              <a:t>, die Inhalte kommen bis </a:t>
            </a:r>
            <a:r>
              <a:rPr lang="de-DE" sz="4300" dirty="0" smtClean="0">
                <a:latin typeface="Alwyn New Lt" panose="020B0303000000020004" pitchFamily="34" charset="0"/>
              </a:rPr>
              <a:t>auf </a:t>
            </a:r>
            <a:r>
              <a:rPr lang="de-DE" sz="4300" dirty="0">
                <a:latin typeface="Alwyn New Lt" panose="020B0303000000020004" pitchFamily="34" charset="0"/>
              </a:rPr>
              <a:t>die </a:t>
            </a:r>
            <a:r>
              <a:rPr lang="de-DE" sz="4300" dirty="0" err="1">
                <a:latin typeface="Alwyn New Lt" panose="020B0303000000020004" pitchFamily="34" charset="0"/>
              </a:rPr>
              <a:t>DGLn</a:t>
            </a:r>
            <a:r>
              <a:rPr lang="de-DE" sz="4300" dirty="0">
                <a:latin typeface="Alwyn New Lt" panose="020B0303000000020004" pitchFamily="34" charset="0"/>
              </a:rPr>
              <a:t>. aus dem bisherigen Master)</a:t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/>
            </a:r>
            <a:br>
              <a:rPr lang="de-DE" sz="4300" dirty="0">
                <a:latin typeface="Alwyn New Lt" panose="020B0303000000020004" pitchFamily="34" charset="0"/>
              </a:rPr>
            </a:br>
            <a:r>
              <a:rPr lang="de-DE" sz="4300" dirty="0">
                <a:latin typeface="Alwyn New Lt" panose="020B0303000000020004" pitchFamily="34" charset="0"/>
              </a:rPr>
              <a:t>Gehört werden kann also alles noch, prüfungsmäßig ändert sich für </a:t>
            </a:r>
            <a:r>
              <a:rPr lang="de-DE" sz="4300" dirty="0" smtClean="0">
                <a:latin typeface="Alwyn New Lt" panose="020B0303000000020004" pitchFamily="34" charset="0"/>
              </a:rPr>
              <a:t>Altkandidaten </a:t>
            </a:r>
            <a:r>
              <a:rPr lang="de-DE" sz="4300" dirty="0">
                <a:latin typeface="Alwyn New Lt" panose="020B0303000000020004" pitchFamily="34" charset="0"/>
              </a:rPr>
              <a:t>in Mathe I gar nix, in Mathe II werden im Übergang die </a:t>
            </a:r>
            <a:r>
              <a:rPr lang="de-DE" sz="4300" dirty="0" smtClean="0">
                <a:latin typeface="Alwyn New Lt" panose="020B0303000000020004" pitchFamily="34" charset="0"/>
              </a:rPr>
              <a:t>Klausuren </a:t>
            </a:r>
            <a:r>
              <a:rPr lang="de-DE" sz="4300" dirty="0">
                <a:latin typeface="Alwyn New Lt" panose="020B0303000000020004" pitchFamily="34" charset="0"/>
              </a:rPr>
              <a:t>nur für alte PO um Aufgaben zu </a:t>
            </a:r>
            <a:r>
              <a:rPr lang="de-DE" sz="4300" dirty="0" err="1">
                <a:latin typeface="Alwyn New Lt" panose="020B0303000000020004" pitchFamily="34" charset="0"/>
              </a:rPr>
              <a:t>DGLn</a:t>
            </a:r>
            <a:r>
              <a:rPr lang="de-DE" sz="4300" dirty="0">
                <a:latin typeface="Alwyn New Lt" panose="020B0303000000020004" pitchFamily="34" charset="0"/>
              </a:rPr>
              <a:t>. ergänzt.</a:t>
            </a:r>
            <a:r>
              <a:rPr lang="de-DE" sz="3200" dirty="0">
                <a:latin typeface="Alwyn New Lt" panose="020B0303000000020004" pitchFamily="34" charset="0"/>
              </a:rPr>
              <a:t/>
            </a:r>
            <a:br>
              <a:rPr lang="de-DE" sz="3200" dirty="0">
                <a:latin typeface="Alwyn New Lt" panose="020B0303000000020004" pitchFamily="34" charset="0"/>
              </a:rPr>
            </a:b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524000" y="315539"/>
            <a:ext cx="9144000" cy="9484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V</a:t>
            </a:r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erändert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337560" y="6356350"/>
            <a:ext cx="4815840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786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640541"/>
            <a:ext cx="9144000" cy="4612341"/>
          </a:xfrm>
        </p:spPr>
        <p:txBody>
          <a:bodyPr>
            <a:normAutofit/>
          </a:bodyPr>
          <a:lstStyle/>
          <a:p>
            <a:pPr algn="l"/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524000" y="1896035"/>
            <a:ext cx="9144000" cy="271630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dirty="0" smtClean="0"/>
              <a:t>Weitere Informationen und Details zu anderen Modulen liegen nicht vor und können ggfs. beim jeweiligen Dozenten erfragt werden.</a:t>
            </a: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291840" y="6356350"/>
            <a:ext cx="4861560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65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640541"/>
            <a:ext cx="9144000" cy="4612341"/>
          </a:xfrm>
        </p:spPr>
        <p:txBody>
          <a:bodyPr>
            <a:normAutofit/>
          </a:bodyPr>
          <a:lstStyle/>
          <a:p>
            <a:pPr algn="l"/>
            <a:r>
              <a:rPr lang="de-DE" sz="1800" u="sng" dirty="0" smtClean="0">
                <a:latin typeface="Alwyn New Lt" panose="020B0303000000020004" pitchFamily="34" charset="0"/>
              </a:rPr>
              <a:t>Grundsatz</a:t>
            </a:r>
            <a:r>
              <a:rPr lang="de-DE" sz="1800" dirty="0" smtClean="0">
                <a:latin typeface="Alwyn New Lt" panose="020B0303000000020004" pitchFamily="34" charset="0"/>
              </a:rPr>
              <a:t>:</a:t>
            </a:r>
          </a:p>
          <a:p>
            <a:pPr algn="l"/>
            <a:r>
              <a:rPr lang="de-DE" sz="1800" dirty="0" smtClean="0">
                <a:latin typeface="Alwyn New Lt" panose="020B0303000000020004" pitchFamily="34" charset="0"/>
              </a:rPr>
              <a:t>Alle Module, die in den Studiengängen MB, WI und FZT angeboten werden und im eigenen Studiengang kein Pflichtmodul sind, können als Wahlpflichtmodul gewählt werden. Spezifische Module des Studienganges S+R können von MB, WI und FZT in der Regel nicht belegt werden. </a:t>
            </a:r>
          </a:p>
          <a:p>
            <a:pPr algn="l"/>
            <a:endParaRPr lang="de-DE" sz="1800" dirty="0">
              <a:latin typeface="Alwyn New Lt" panose="020B0303000000020004" pitchFamily="34" charset="0"/>
            </a:endParaRPr>
          </a:p>
          <a:p>
            <a:pPr algn="l"/>
            <a:r>
              <a:rPr lang="de-DE" sz="1800" u="sng" dirty="0" smtClean="0">
                <a:latin typeface="Alwyn New Lt" panose="020B0303000000020004" pitchFamily="34" charset="0"/>
              </a:rPr>
              <a:t>„Reine“ Wahlpflichtmodule:</a:t>
            </a:r>
          </a:p>
          <a:p>
            <a:pPr algn="l"/>
            <a:r>
              <a:rPr lang="de-DE" sz="1800" dirty="0" smtClean="0">
                <a:latin typeface="Alwyn New Lt" panose="020B0303000000020004" pitchFamily="34" charset="0"/>
              </a:rPr>
              <a:t>Module, die in keinem der Studiengänge als Pflichtmodul angeboten werden, können aus einer Liste gewählt werden. Diese wird auf der Internetseite veröffentlicht.</a:t>
            </a:r>
          </a:p>
          <a:p>
            <a:pPr algn="l"/>
            <a:endParaRPr lang="de-DE" sz="1800" dirty="0">
              <a:latin typeface="Alwyn New Lt" panose="020B0303000000020004" pitchFamily="34" charset="0"/>
            </a:endParaRPr>
          </a:p>
          <a:p>
            <a:pPr algn="l"/>
            <a:r>
              <a:rPr lang="de-DE" sz="1800" u="sng" dirty="0" smtClean="0">
                <a:latin typeface="Alwyn New Lt" panose="020B0303000000020004" pitchFamily="34" charset="0"/>
              </a:rPr>
              <a:t>Module anderer Fachrichtungen:</a:t>
            </a:r>
            <a:endParaRPr lang="de-DE" sz="1800" dirty="0" smtClean="0">
              <a:latin typeface="Alwyn New Lt" panose="020B0303000000020004" pitchFamily="34" charset="0"/>
            </a:endParaRPr>
          </a:p>
          <a:p>
            <a:pPr algn="l"/>
            <a:r>
              <a:rPr lang="de-DE" sz="1800" dirty="0" smtClean="0">
                <a:latin typeface="Alwyn New Lt" panose="020B0303000000020004" pitchFamily="34" charset="0"/>
              </a:rPr>
              <a:t>Diese können nach Zustimmung des Studiengangleiters im Umfang von 5 ECTS belegt werden. Eine Absprache mit dem jeweiligen Modulverantwortlichen ist ebenfalls erforderlich.</a:t>
            </a:r>
            <a:endParaRPr lang="de-DE" sz="1800" dirty="0">
              <a:latin typeface="Alwyn New Lt" panose="020B0303000000020004" pitchFamily="34" charset="0"/>
            </a:endParaRPr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458685" y="589750"/>
            <a:ext cx="9144000" cy="834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Wahlpflichtmodule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291840" y="6356350"/>
            <a:ext cx="4861560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384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150620" y="2503459"/>
            <a:ext cx="9144000" cy="834102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sz="9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Fragen</a:t>
            </a:r>
            <a:r>
              <a:rPr lang="de-DE" sz="107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?</a:t>
            </a:r>
            <a:endParaRPr lang="de-DE" sz="107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291840" y="6356350"/>
            <a:ext cx="4861560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65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95844" y="470263"/>
            <a:ext cx="9144000" cy="2560320"/>
          </a:xfrm>
        </p:spPr>
        <p:txBody>
          <a:bodyPr>
            <a:normAutofit/>
          </a:bodyPr>
          <a:lstStyle/>
          <a:p>
            <a:pPr lvl="0"/>
            <a:r>
              <a:rPr lang="de-DE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„Alte / neue 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Prüfungsordnungen“</a:t>
            </a:r>
          </a:p>
          <a:p>
            <a:pPr lvl="0"/>
            <a:endParaRPr lang="de-DE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  <a:p>
            <a:pPr lvl="0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Übergangsregelung der Module</a:t>
            </a:r>
            <a:endParaRPr lang="de-DE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  <a:p>
            <a:pPr algn="l"/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259183" y="6356350"/>
            <a:ext cx="4894217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2</a:t>
            </a:fld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912619" y="2305595"/>
            <a:ext cx="851045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Ab dem </a:t>
            </a:r>
            <a:r>
              <a:rPr lang="de-DE" dirty="0" err="1" smtClean="0">
                <a:latin typeface="Alwyn New Lt" panose="020B0303000000020004" pitchFamily="34" charset="0"/>
              </a:rPr>
              <a:t>WiSe</a:t>
            </a:r>
            <a:r>
              <a:rPr lang="de-DE" dirty="0" smtClean="0">
                <a:latin typeface="Alwyn New Lt" panose="020B0303000000020004" pitchFamily="34" charset="0"/>
              </a:rPr>
              <a:t> 2023/24 neue PO für Erstsemester (</a:t>
            </a:r>
            <a:r>
              <a:rPr lang="de-DE" dirty="0" smtClean="0">
                <a:latin typeface="Alwyn New Lt" panose="020B0303000000020004" pitchFamily="34" charset="0"/>
              </a:rPr>
              <a:t>7-semestriger </a:t>
            </a:r>
            <a:r>
              <a:rPr lang="de-DE" dirty="0" smtClean="0">
                <a:latin typeface="Alwyn New Lt" panose="020B0303000000020004" pitchFamily="34" charset="0"/>
              </a:rPr>
              <a:t>Bachelor), später auch 3-semestriger Master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Alte </a:t>
            </a:r>
            <a:r>
              <a:rPr lang="de-DE" dirty="0" err="1" smtClean="0">
                <a:latin typeface="Alwyn New Lt" panose="020B0303000000020004" pitchFamily="34" charset="0"/>
              </a:rPr>
              <a:t>PO´s</a:t>
            </a:r>
            <a:r>
              <a:rPr lang="de-DE" dirty="0" smtClean="0">
                <a:latin typeface="Alwyn New Lt" panose="020B0303000000020004" pitchFamily="34" charset="0"/>
              </a:rPr>
              <a:t> weiterhin gültig bis 29.02.2028 -&gt; bis dahin werden alle alten Prüfungsleistungen angeboten, alte Vorlesungen laufen ggfs. nach Ende der alten Regelstudienzeit aus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u="sng" dirty="0" smtClean="0">
                <a:latin typeface="Alwyn New Lt" panose="020B0303000000020004" pitchFamily="34" charset="0"/>
              </a:rPr>
              <a:t>Ausnahmeregelung</a:t>
            </a:r>
            <a:r>
              <a:rPr lang="de-DE" dirty="0" smtClean="0">
                <a:latin typeface="Alwyn New Lt" panose="020B0303000000020004" pitchFamily="34" charset="0"/>
              </a:rPr>
              <a:t>: duale Studiengänge, Sonderfall Erstsemester im </a:t>
            </a:r>
            <a:r>
              <a:rPr lang="de-DE" dirty="0" err="1" smtClean="0">
                <a:latin typeface="Alwyn New Lt" panose="020B0303000000020004" pitchFamily="34" charset="0"/>
              </a:rPr>
              <a:t>WiSe</a:t>
            </a:r>
            <a:r>
              <a:rPr lang="de-DE" dirty="0" smtClean="0">
                <a:latin typeface="Alwyn New Lt" panose="020B0303000000020004" pitchFamily="34" charset="0"/>
              </a:rPr>
              <a:t> 23/24 noch 6-semestrig, 7-semestrig ab Erstsemester im </a:t>
            </a:r>
            <a:r>
              <a:rPr lang="de-DE" dirty="0" err="1" smtClean="0">
                <a:latin typeface="Alwyn New Lt" panose="020B0303000000020004" pitchFamily="34" charset="0"/>
              </a:rPr>
              <a:t>WiSe</a:t>
            </a:r>
            <a:r>
              <a:rPr lang="de-DE" dirty="0" smtClean="0">
                <a:latin typeface="Alwyn New Lt" panose="020B0303000000020004" pitchFamily="34" charset="0"/>
              </a:rPr>
              <a:t> 24/25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Neuer Studiengang „Fahrzeugtechnik“ ab </a:t>
            </a:r>
            <a:r>
              <a:rPr lang="de-DE" dirty="0" err="1" smtClean="0">
                <a:latin typeface="Alwyn New Lt" panose="020B0303000000020004" pitchFamily="34" charset="0"/>
              </a:rPr>
              <a:t>WiSe</a:t>
            </a:r>
            <a:r>
              <a:rPr lang="de-DE" dirty="0" smtClean="0">
                <a:latin typeface="Alwyn New Lt" panose="020B0303000000020004" pitchFamily="34" charset="0"/>
              </a:rPr>
              <a:t> 23/24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Auslaufen des Studienganges SI ab </a:t>
            </a:r>
            <a:r>
              <a:rPr lang="de-DE" dirty="0" err="1" smtClean="0">
                <a:latin typeface="Alwyn New Lt" panose="020B0303000000020004" pitchFamily="34" charset="0"/>
              </a:rPr>
              <a:t>WiSe</a:t>
            </a:r>
            <a:r>
              <a:rPr lang="de-DE" dirty="0" smtClean="0">
                <a:latin typeface="Alwyn New Lt" panose="020B0303000000020004" pitchFamily="34" charset="0"/>
              </a:rPr>
              <a:t> 23/24, Sicherheitsingenieurwesen wird Vertiefungsrichtung im Studiengang Maschinenbau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Neue Vertiefungsrichtung in den Studiengängen MB und WI: </a:t>
            </a:r>
            <a:r>
              <a:rPr lang="de-DE" dirty="0" err="1" smtClean="0">
                <a:latin typeface="Alwyn New Lt" panose="020B0303000000020004" pitchFamily="34" charset="0"/>
              </a:rPr>
              <a:t>Computational</a:t>
            </a:r>
            <a:r>
              <a:rPr lang="de-DE" dirty="0" smtClean="0">
                <a:latin typeface="Alwyn New Lt" panose="020B0303000000020004" pitchFamily="34" charset="0"/>
              </a:rPr>
              <a:t> Engineering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Wahl der Vertiefungsrichtung (für MB und WI) </a:t>
            </a:r>
            <a:r>
              <a:rPr lang="de-DE" u="sng" dirty="0" smtClean="0">
                <a:latin typeface="Alwyn New Lt" panose="020B0303000000020004" pitchFamily="34" charset="0"/>
              </a:rPr>
              <a:t>nach</a:t>
            </a:r>
            <a:r>
              <a:rPr lang="de-DE" dirty="0" smtClean="0">
                <a:latin typeface="Alwyn New Lt" panose="020B0303000000020004" pitchFamily="34" charset="0"/>
              </a:rPr>
              <a:t> dem zweiten Fachsemester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157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342433"/>
            <a:ext cx="9144000" cy="1002272"/>
          </a:xfrm>
        </p:spPr>
        <p:txBody>
          <a:bodyPr/>
          <a:lstStyle/>
          <a:p>
            <a:r>
              <a:rPr lang="de-DE" sz="4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Unverändert</a:t>
            </a:r>
            <a:endParaRPr lang="de-DE" sz="4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53588" y="1658983"/>
            <a:ext cx="10165528" cy="433033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800" b="1" dirty="0">
                <a:latin typeface="Alwyn New Lt" panose="020B0303000000020004" pitchFamily="34" charset="0"/>
              </a:rPr>
              <a:t>„Additive Generative Fertigung“ </a:t>
            </a:r>
            <a:r>
              <a:rPr lang="de-DE" sz="1800" dirty="0">
                <a:latin typeface="Alwyn New Lt" panose="020B0303000000020004" pitchFamily="34" charset="0"/>
              </a:rPr>
              <a:t>heißt in Zukunft </a:t>
            </a:r>
            <a:r>
              <a:rPr lang="de-DE" sz="1800" b="1" dirty="0">
                <a:latin typeface="Alwyn New Lt" panose="020B0303000000020004" pitchFamily="34" charset="0"/>
              </a:rPr>
              <a:t>„Additive Fertigung“ (AF</a:t>
            </a:r>
            <a:r>
              <a:rPr lang="de-DE" sz="1800" b="1" dirty="0" smtClean="0">
                <a:latin typeface="Alwyn New Lt" panose="020B0303000000020004" pitchFamily="34" charset="0"/>
              </a:rPr>
              <a:t>)</a:t>
            </a:r>
          </a:p>
          <a:p>
            <a:pPr algn="l"/>
            <a:r>
              <a:rPr lang="de-DE" sz="1800" dirty="0" smtClean="0">
                <a:latin typeface="Alwyn New Lt" panose="020B0303000000020004" pitchFamily="34" charset="0"/>
              </a:rPr>
              <a:t>Wird </a:t>
            </a:r>
            <a:r>
              <a:rPr lang="de-DE" sz="1800" b="1" dirty="0">
                <a:latin typeface="Alwyn New Lt" panose="020B0303000000020004" pitchFamily="34" charset="0"/>
              </a:rPr>
              <a:t>statt bisher in zwei Teilen (AF1 im SS, AF2 im WS) in Zukunft in einem Teil</a:t>
            </a:r>
            <a:r>
              <a:rPr lang="de-DE" sz="1800" dirty="0">
                <a:latin typeface="Alwyn New Lt" panose="020B0303000000020004" pitchFamily="34" charset="0"/>
              </a:rPr>
              <a:t> mit gleichem Inhalt (Vorlesung, Labor mit Laborprojekt) über </a:t>
            </a:r>
            <a:r>
              <a:rPr lang="de-DE" sz="1800" dirty="0" smtClean="0">
                <a:latin typeface="Alwyn New Lt" panose="020B0303000000020004" pitchFamily="34" charset="0"/>
              </a:rPr>
              <a:t>ein Semester, </a:t>
            </a:r>
            <a:r>
              <a:rPr lang="de-DE" sz="1800" dirty="0">
                <a:latin typeface="Alwyn New Lt" panose="020B0303000000020004" pitchFamily="34" charset="0"/>
              </a:rPr>
              <a:t>und </a:t>
            </a:r>
            <a:r>
              <a:rPr lang="de-DE" sz="1800" b="1" dirty="0">
                <a:latin typeface="Alwyn New Lt" panose="020B0303000000020004" pitchFamily="34" charset="0"/>
              </a:rPr>
              <a:t>zwar nur im </a:t>
            </a:r>
            <a:r>
              <a:rPr lang="de-DE" sz="1800" b="1" dirty="0" smtClean="0">
                <a:latin typeface="Alwyn New Lt" panose="020B0303000000020004" pitchFamily="34" charset="0"/>
              </a:rPr>
              <a:t>WS,</a:t>
            </a:r>
            <a:r>
              <a:rPr lang="de-DE" sz="1800" dirty="0" smtClean="0">
                <a:latin typeface="Alwyn New Lt" panose="020B0303000000020004" pitchFamily="34" charset="0"/>
              </a:rPr>
              <a:t> </a:t>
            </a:r>
            <a:r>
              <a:rPr lang="de-DE" sz="1800" dirty="0">
                <a:latin typeface="Alwyn New Lt" panose="020B0303000000020004" pitchFamily="34" charset="0"/>
              </a:rPr>
              <a:t>angeboten</a:t>
            </a:r>
            <a:r>
              <a:rPr lang="de-DE" sz="1800" dirty="0" smtClean="0">
                <a:latin typeface="Alwyn New Lt" panose="020B0303000000020004" pitchFamily="34" charset="0"/>
              </a:rPr>
              <a:t>.</a:t>
            </a:r>
          </a:p>
          <a:p>
            <a:pPr algn="l"/>
            <a:r>
              <a:rPr lang="de-DE" sz="1800" dirty="0">
                <a:latin typeface="Alwyn New Lt" panose="020B0303000000020004" pitchFamily="34" charset="0"/>
              </a:rPr>
              <a:t/>
            </a:r>
            <a:br>
              <a:rPr lang="de-DE" sz="1800" dirty="0">
                <a:latin typeface="Alwyn New Lt" panose="020B0303000000020004" pitchFamily="34" charset="0"/>
              </a:rPr>
            </a:br>
            <a:r>
              <a:rPr lang="de-DE" sz="1800" dirty="0">
                <a:latin typeface="Alwyn New Lt" panose="020B0303000000020004" pitchFamily="34" charset="0"/>
              </a:rPr>
              <a:t>Weiterhin Pflichtmodul für Sport- und </a:t>
            </a:r>
            <a:r>
              <a:rPr lang="de-DE" sz="1800" dirty="0" err="1">
                <a:latin typeface="Alwyn New Lt" panose="020B0303000000020004" pitchFamily="34" charset="0"/>
              </a:rPr>
              <a:t>Rehatechnik</a:t>
            </a:r>
            <a:r>
              <a:rPr lang="de-DE" sz="1800" dirty="0">
                <a:latin typeface="Alwyn New Lt" panose="020B0303000000020004" pitchFamily="34" charset="0"/>
              </a:rPr>
              <a:t>, für alle anderen Wahlpflichtmodul sofern freie Plätze (allerdings teilnehmerbeschränkt auf max. </a:t>
            </a:r>
            <a:r>
              <a:rPr lang="de-DE" sz="1800" dirty="0" smtClean="0">
                <a:latin typeface="Alwyn New Lt" panose="020B0303000000020004" pitchFamily="34" charset="0"/>
              </a:rPr>
              <a:t>20 Personen)</a:t>
            </a:r>
          </a:p>
          <a:p>
            <a:pPr algn="l"/>
            <a:endParaRPr lang="de-DE" dirty="0" smtClean="0"/>
          </a:p>
          <a:p>
            <a:pPr algn="l"/>
            <a:endParaRPr lang="de-DE" dirty="0"/>
          </a:p>
          <a:p>
            <a:pPr algn="l"/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226526" y="6356350"/>
            <a:ext cx="4926874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3</a:t>
            </a:fld>
            <a:endParaRPr lang="de-DE"/>
          </a:p>
        </p:txBody>
      </p:sp>
      <p:sp>
        <p:nvSpPr>
          <p:cNvPr id="6" name="Rechteck 5"/>
          <p:cNvSpPr/>
          <p:nvPr/>
        </p:nvSpPr>
        <p:spPr>
          <a:xfrm>
            <a:off x="953588" y="4260151"/>
            <a:ext cx="101655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1" dirty="0" smtClean="0">
                <a:latin typeface="Alwyn New Lt" panose="020B0303000000020004" pitchFamily="34" charset="0"/>
              </a:rPr>
              <a:t>„CAD III“ </a:t>
            </a:r>
            <a:r>
              <a:rPr lang="de-DE" dirty="0" smtClean="0">
                <a:latin typeface="Alwyn New Lt" panose="020B0303000000020004" pitchFamily="34" charset="0"/>
              </a:rPr>
              <a:t>geht über in das neue Modul </a:t>
            </a:r>
            <a:r>
              <a:rPr lang="de-DE" b="1" dirty="0" smtClean="0">
                <a:latin typeface="Alwyn New Lt" panose="020B0303000000020004" pitchFamily="34" charset="0"/>
              </a:rPr>
              <a:t>„Digitale Produktentwicklung III“ (DPE III)</a:t>
            </a:r>
          </a:p>
          <a:p>
            <a:r>
              <a:rPr lang="de-DE" dirty="0" smtClean="0">
                <a:latin typeface="Alwyn New Lt" panose="020B0303000000020004" pitchFamily="34" charset="0"/>
              </a:rPr>
              <a:t>War früher Wahlpflichtmodul und wird nun </a:t>
            </a:r>
            <a:r>
              <a:rPr lang="de-DE" b="1" dirty="0" smtClean="0">
                <a:latin typeface="Alwyn New Lt" panose="020B0303000000020004" pitchFamily="34" charset="0"/>
              </a:rPr>
              <a:t>Pflichtmodul für den neuen Schwerpunkt </a:t>
            </a:r>
            <a:r>
              <a:rPr lang="de-DE" b="1" dirty="0" err="1" smtClean="0">
                <a:latin typeface="Alwyn New Lt" panose="020B0303000000020004" pitchFamily="34" charset="0"/>
              </a:rPr>
              <a:t>Computational</a:t>
            </a:r>
            <a:r>
              <a:rPr lang="de-DE" b="1" dirty="0" smtClean="0">
                <a:latin typeface="Alwyn New Lt" panose="020B0303000000020004" pitchFamily="34" charset="0"/>
              </a:rPr>
              <a:t> Engineering (CE)</a:t>
            </a:r>
            <a:r>
              <a:rPr lang="de-DE" dirty="0" smtClean="0">
                <a:latin typeface="Alwyn New Lt" panose="020B0303000000020004" pitchFamily="34" charset="0"/>
              </a:rPr>
              <a:t>, für alle anderen Wahlpflichtmodul. </a:t>
            </a:r>
          </a:p>
          <a:p>
            <a:endParaRPr lang="de-DE" dirty="0" smtClean="0">
              <a:latin typeface="Alwyn New Lt" panose="020B0303000000020004" pitchFamily="34" charset="0"/>
            </a:endParaRPr>
          </a:p>
          <a:p>
            <a:r>
              <a:rPr lang="de-DE" dirty="0" smtClean="0">
                <a:latin typeface="Alwyn New Lt" panose="020B0303000000020004" pitchFamily="34" charset="0"/>
              </a:rPr>
              <a:t>Wird in Zukunft </a:t>
            </a:r>
            <a:r>
              <a:rPr lang="de-DE" b="1" dirty="0" smtClean="0">
                <a:latin typeface="Alwyn New Lt" panose="020B0303000000020004" pitchFamily="34" charset="0"/>
              </a:rPr>
              <a:t>nur noch im </a:t>
            </a:r>
            <a:r>
              <a:rPr lang="de-DE" b="1" dirty="0" err="1" smtClean="0">
                <a:latin typeface="Alwyn New Lt" panose="020B0303000000020004" pitchFamily="34" charset="0"/>
              </a:rPr>
              <a:t>SoSe</a:t>
            </a:r>
            <a:r>
              <a:rPr lang="de-DE" dirty="0" smtClean="0">
                <a:latin typeface="Alwyn New Lt" panose="020B0303000000020004" pitchFamily="34" charset="0"/>
              </a:rPr>
              <a:t> angeboten.</a:t>
            </a:r>
            <a:endParaRPr lang="de-DE" dirty="0">
              <a:latin typeface="Alwyn New Lt" panose="020B030300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1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707776"/>
            <a:ext cx="9144000" cy="4585448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Werkzeugmaschinen Bachelor</a:t>
            </a:r>
            <a:endParaRPr lang="de-DE" dirty="0">
              <a:latin typeface="Alwyn New Lt" panose="020B03030000000200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Arbeitsschutz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Brand- und Explosionsschutz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Technische Sicherheit I+II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Umweltmanagement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Chemie/Physik </a:t>
            </a:r>
            <a:r>
              <a:rPr lang="de-DE" dirty="0">
                <a:latin typeface="Alwyn New Lt" panose="020B0303000000020004" pitchFamily="34" charset="0"/>
              </a:rPr>
              <a:t>für MB, SI und </a:t>
            </a:r>
            <a:r>
              <a:rPr lang="de-DE" dirty="0" smtClean="0">
                <a:latin typeface="Alwyn New Lt" panose="020B0303000000020004" pitchFamily="34" charset="0"/>
              </a:rPr>
              <a:t>SRT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Sport- und Trainingslehre I und II – inhaltlich unverändert, aber mit Biomechanik I bzw. II zu einem Modul zusammengefasst</a:t>
            </a:r>
            <a:endParaRPr lang="de-DE" dirty="0">
              <a:latin typeface="Alwyn New Lt" panose="020B03030000000200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Thermodynamik – nur namentliche Änderung in Technische Thermodynamik</a:t>
            </a:r>
            <a:endParaRPr lang="de-DE" dirty="0">
              <a:latin typeface="Alwyn New Lt" panose="020B0303000000020004" pitchFamily="34" charset="0"/>
            </a:endParaRPr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429871" y="355880"/>
            <a:ext cx="9144000" cy="9484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Unverändert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128554" y="6356350"/>
            <a:ext cx="5024846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36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37063" y="1920625"/>
            <a:ext cx="9144000" cy="367104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Werkstoffkunde wird umbenannt in Werkstofftechnik (nach alter PO endet die Vorlesung eher als nach neuer PO)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Maschinenelemente 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Maschinenelemente II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Technisches Zeichnen – nur Umbenennung in Produkt- und Maschinengestaltung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Finite Elemente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dirty="0" smtClean="0">
                <a:latin typeface="Alwyn New Lt" panose="020B0303000000020004" pitchFamily="34" charset="0"/>
              </a:rPr>
              <a:t>Strömungslehre</a:t>
            </a:r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432560" y="384312"/>
            <a:ext cx="9144000" cy="9484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Unverändert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311434" y="6356350"/>
            <a:ext cx="4841966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985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75212" y="2025896"/>
            <a:ext cx="10319657" cy="461234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b="1" dirty="0">
                <a:latin typeface="Alwyn New Lt" panose="020B0303000000020004" pitchFamily="34" charset="0"/>
              </a:rPr>
              <a:t>„</a:t>
            </a:r>
            <a:r>
              <a:rPr lang="de-DE" sz="1900" b="1" dirty="0">
                <a:latin typeface="Alwyn New Lt" panose="020B0303000000020004" pitchFamily="34" charset="0"/>
              </a:rPr>
              <a:t>CAD I“ </a:t>
            </a:r>
            <a:r>
              <a:rPr lang="de-DE" sz="1900" dirty="0">
                <a:latin typeface="Alwyn New Lt" panose="020B0303000000020004" pitchFamily="34" charset="0"/>
              </a:rPr>
              <a:t>geht über in das neue Modul </a:t>
            </a:r>
            <a:r>
              <a:rPr lang="de-DE" sz="1900" b="1" dirty="0">
                <a:latin typeface="Alwyn New Lt" panose="020B0303000000020004" pitchFamily="34" charset="0"/>
              </a:rPr>
              <a:t>„Digitale Produktentwicklung I“ (DPE I</a:t>
            </a:r>
            <a:r>
              <a:rPr lang="de-DE" sz="1900" b="1" dirty="0" smtClean="0">
                <a:latin typeface="Alwyn New Lt" panose="020B0303000000020004" pitchFamily="34" charset="0"/>
              </a:rPr>
              <a:t>)</a:t>
            </a:r>
          </a:p>
          <a:p>
            <a:pPr algn="l"/>
            <a:r>
              <a:rPr lang="de-DE" sz="1900" dirty="0" smtClean="0">
                <a:latin typeface="Alwyn New Lt" panose="020B0303000000020004" pitchFamily="34" charset="0"/>
              </a:rPr>
              <a:t>Inhalt </a:t>
            </a:r>
            <a:r>
              <a:rPr lang="de-DE" sz="1900" dirty="0">
                <a:latin typeface="Alwyn New Lt" panose="020B0303000000020004" pitchFamily="34" charset="0"/>
              </a:rPr>
              <a:t>wird ähnlich, mit Vorlesung und Übung mit 4 SWS, aber mit nun </a:t>
            </a:r>
            <a:r>
              <a:rPr lang="de-DE" sz="1900" b="1" dirty="0">
                <a:latin typeface="Alwyn New Lt" panose="020B0303000000020004" pitchFamily="34" charset="0"/>
              </a:rPr>
              <a:t>5 ECTS statt bisher 2 ECTS</a:t>
            </a:r>
            <a:r>
              <a:rPr lang="de-DE" sz="1900" dirty="0">
                <a:latin typeface="Alwyn New Lt" panose="020B0303000000020004" pitchFamily="34" charset="0"/>
              </a:rPr>
              <a:t> und auch weiterhin alternativ als Blockkurs vor dem </a:t>
            </a:r>
            <a:r>
              <a:rPr lang="de-DE" sz="1900" dirty="0" err="1" smtClean="0">
                <a:latin typeface="Alwyn New Lt" panose="020B0303000000020004" pitchFamily="34" charset="0"/>
              </a:rPr>
              <a:t>SoSe</a:t>
            </a:r>
            <a:r>
              <a:rPr lang="de-DE" sz="1900" dirty="0" smtClean="0">
                <a:latin typeface="Alwyn New Lt" panose="020B0303000000020004" pitchFamily="34" charset="0"/>
              </a:rPr>
              <a:t> </a:t>
            </a:r>
            <a:r>
              <a:rPr lang="de-DE" sz="1900" dirty="0">
                <a:latin typeface="Alwyn New Lt" panose="020B0303000000020004" pitchFamily="34" charset="0"/>
              </a:rPr>
              <a:t>oder Semesterkurs im </a:t>
            </a:r>
            <a:r>
              <a:rPr lang="de-DE" sz="1900" dirty="0" err="1" smtClean="0">
                <a:latin typeface="Alwyn New Lt" panose="020B0303000000020004" pitchFamily="34" charset="0"/>
              </a:rPr>
              <a:t>SoSe</a:t>
            </a:r>
            <a:r>
              <a:rPr lang="de-DE" sz="1900" dirty="0" smtClean="0">
                <a:latin typeface="Alwyn New Lt" panose="020B0303000000020004" pitchFamily="34" charset="0"/>
              </a:rPr>
              <a:t> </a:t>
            </a:r>
            <a:r>
              <a:rPr lang="de-DE" sz="1900" dirty="0">
                <a:latin typeface="Alwyn New Lt" panose="020B0303000000020004" pitchFamily="34" charset="0"/>
              </a:rPr>
              <a:t>angeboten</a:t>
            </a:r>
            <a:r>
              <a:rPr lang="de-DE" sz="1900" dirty="0" smtClean="0">
                <a:latin typeface="Alwyn New Lt" panose="020B0303000000020004" pitchFamily="34" charset="0"/>
              </a:rPr>
              <a:t>.</a:t>
            </a:r>
          </a:p>
          <a:p>
            <a:pPr algn="l"/>
            <a:r>
              <a:rPr lang="de-DE" sz="1900" dirty="0">
                <a:latin typeface="Alwyn New Lt" panose="020B0303000000020004" pitchFamily="34" charset="0"/>
              </a:rPr>
              <a:t/>
            </a:r>
            <a:br>
              <a:rPr lang="de-DE" sz="1900" dirty="0">
                <a:latin typeface="Alwyn New Lt" panose="020B0303000000020004" pitchFamily="34" charset="0"/>
              </a:rPr>
            </a:br>
            <a:r>
              <a:rPr lang="de-DE" sz="1900" dirty="0">
                <a:latin typeface="Alwyn New Lt" panose="020B0303000000020004" pitchFamily="34" charset="0"/>
              </a:rPr>
              <a:t>Im Gegensatz zu früher wird das Modul nicht mehr zusätzlich auch im </a:t>
            </a:r>
            <a:r>
              <a:rPr lang="de-DE" sz="1900" dirty="0" err="1" smtClean="0">
                <a:latin typeface="Alwyn New Lt" panose="020B0303000000020004" pitchFamily="34" charset="0"/>
              </a:rPr>
              <a:t>WiSe</a:t>
            </a:r>
            <a:r>
              <a:rPr lang="de-DE" sz="1900" dirty="0" smtClean="0">
                <a:latin typeface="Alwyn New Lt" panose="020B0303000000020004" pitchFamily="34" charset="0"/>
              </a:rPr>
              <a:t>, </a:t>
            </a:r>
            <a:r>
              <a:rPr lang="de-DE" sz="1900" dirty="0">
                <a:latin typeface="Alwyn New Lt" panose="020B0303000000020004" pitchFamily="34" charset="0"/>
              </a:rPr>
              <a:t>sondern nur noch im </a:t>
            </a:r>
            <a:r>
              <a:rPr lang="de-DE" sz="1900" dirty="0" err="1" smtClean="0">
                <a:latin typeface="Alwyn New Lt" panose="020B0303000000020004" pitchFamily="34" charset="0"/>
              </a:rPr>
              <a:t>SoSe</a:t>
            </a:r>
            <a:r>
              <a:rPr lang="de-DE" sz="1900" dirty="0" smtClean="0">
                <a:latin typeface="Alwyn New Lt" panose="020B0303000000020004" pitchFamily="34" charset="0"/>
              </a:rPr>
              <a:t> </a:t>
            </a:r>
            <a:r>
              <a:rPr lang="de-DE" sz="1900" dirty="0">
                <a:latin typeface="Alwyn New Lt" panose="020B0303000000020004" pitchFamily="34" charset="0"/>
              </a:rPr>
              <a:t>angeboten</a:t>
            </a:r>
            <a:r>
              <a:rPr lang="de-DE" sz="1900" dirty="0" smtClean="0">
                <a:latin typeface="Alwyn New Lt" panose="020B0303000000020004" pitchFamily="34" charset="0"/>
              </a:rPr>
              <a:t>.</a:t>
            </a:r>
          </a:p>
          <a:p>
            <a:pPr algn="l"/>
            <a:endParaRPr lang="de-DE" dirty="0">
              <a:latin typeface="Alwyn New Lt" panose="020B0303000000020004" pitchFamily="34" charset="0"/>
            </a:endParaRPr>
          </a:p>
          <a:p>
            <a:pPr algn="l"/>
            <a:r>
              <a:rPr lang="de-DE" dirty="0">
                <a:latin typeface="Alwyn New Lt" panose="020B0303000000020004" pitchFamily="34" charset="0"/>
              </a:rPr>
              <a:t/>
            </a:r>
            <a:br>
              <a:rPr lang="de-DE" dirty="0">
                <a:latin typeface="Alwyn New Lt" panose="020B0303000000020004" pitchFamily="34" charset="0"/>
              </a:rPr>
            </a:br>
            <a:endParaRPr lang="de-DE" dirty="0" smtClean="0">
              <a:latin typeface="Alwyn New Lt" panose="020B0303000000020004" pitchFamily="34" charset="0"/>
            </a:endParaRPr>
          </a:p>
          <a:p>
            <a:pPr algn="l"/>
            <a:r>
              <a:rPr lang="de-DE" b="1" dirty="0"/>
              <a:t/>
            </a:r>
            <a:br>
              <a:rPr lang="de-DE" b="1" dirty="0"/>
            </a:br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550126" y="302476"/>
            <a:ext cx="9144000" cy="9484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V</a:t>
            </a:r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erändert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559629" y="6356350"/>
            <a:ext cx="5050971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49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90303" y="2109134"/>
            <a:ext cx="10894423" cy="4612341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900" b="1" dirty="0" smtClean="0">
                <a:latin typeface="Alwyn New Lt" panose="020B0303000000020004" pitchFamily="34" charset="0"/>
              </a:rPr>
              <a:t>„CAD II“ </a:t>
            </a:r>
            <a:r>
              <a:rPr lang="de-DE" sz="1900" dirty="0" smtClean="0">
                <a:latin typeface="Alwyn New Lt" panose="020B0303000000020004" pitchFamily="34" charset="0"/>
              </a:rPr>
              <a:t>geht über in das neue Modul </a:t>
            </a:r>
            <a:r>
              <a:rPr lang="de-DE" sz="1900" b="1" dirty="0" smtClean="0">
                <a:latin typeface="Alwyn New Lt" panose="020B0303000000020004" pitchFamily="34" charset="0"/>
              </a:rPr>
              <a:t>„Digitale Produktentwicklung II“ (DPE II)</a:t>
            </a:r>
            <a:endParaRPr lang="de-DE" sz="1900" dirty="0">
              <a:latin typeface="Alwyn New Lt" panose="020B0303000000020004" pitchFamily="34" charset="0"/>
            </a:endParaRPr>
          </a:p>
          <a:p>
            <a:pPr algn="l"/>
            <a:r>
              <a:rPr lang="de-DE" sz="1900" dirty="0" smtClean="0">
                <a:latin typeface="Alwyn New Lt" panose="020B0303000000020004" pitchFamily="34" charset="0"/>
              </a:rPr>
              <a:t>Inhalt wird ähnlich mit Vorlesung und Übung mit 4 SWS, aber mit nun </a:t>
            </a:r>
            <a:r>
              <a:rPr lang="de-DE" sz="1900" b="1" dirty="0" smtClean="0">
                <a:latin typeface="Alwyn New Lt" panose="020B0303000000020004" pitchFamily="34" charset="0"/>
              </a:rPr>
              <a:t>5 ECTS statt bisher 3 ECTS</a:t>
            </a:r>
            <a:r>
              <a:rPr lang="de-DE" sz="1900" dirty="0" smtClean="0">
                <a:latin typeface="Alwyn New Lt" panose="020B0303000000020004" pitchFamily="34" charset="0"/>
              </a:rPr>
              <a:t> und auch weiterhin alternativ als Blockkurs vor dem </a:t>
            </a:r>
            <a:r>
              <a:rPr lang="de-DE" sz="1900" dirty="0" err="1" smtClean="0">
                <a:latin typeface="Alwyn New Lt" panose="020B0303000000020004" pitchFamily="34" charset="0"/>
              </a:rPr>
              <a:t>WiSe</a:t>
            </a:r>
            <a:r>
              <a:rPr lang="de-DE" sz="1900" dirty="0" smtClean="0">
                <a:latin typeface="Alwyn New Lt" panose="020B0303000000020004" pitchFamily="34" charset="0"/>
              </a:rPr>
              <a:t> oder als Semesterkurs im </a:t>
            </a:r>
            <a:r>
              <a:rPr lang="de-DE" sz="1900" dirty="0" err="1" smtClean="0">
                <a:latin typeface="Alwyn New Lt" panose="020B0303000000020004" pitchFamily="34" charset="0"/>
              </a:rPr>
              <a:t>WiSe</a:t>
            </a:r>
            <a:r>
              <a:rPr lang="de-DE" sz="1900" dirty="0" smtClean="0">
                <a:latin typeface="Alwyn New Lt" panose="020B0303000000020004" pitchFamily="34" charset="0"/>
              </a:rPr>
              <a:t> angeboten.</a:t>
            </a:r>
            <a:br>
              <a:rPr lang="de-DE" sz="1900" dirty="0" smtClean="0">
                <a:latin typeface="Alwyn New Lt" panose="020B0303000000020004" pitchFamily="34" charset="0"/>
              </a:rPr>
            </a:br>
            <a:r>
              <a:rPr lang="de-DE" sz="1900" b="1" dirty="0" smtClean="0">
                <a:latin typeface="Alwyn New Lt" panose="020B0303000000020004" pitchFamily="34" charset="0"/>
              </a:rPr>
              <a:t>Im Gegensatz zu früher wird das Modul nicht mehr zusätzlich auch im </a:t>
            </a:r>
            <a:r>
              <a:rPr lang="de-DE" sz="1900" b="1" dirty="0" err="1" smtClean="0">
                <a:latin typeface="Alwyn New Lt" panose="020B0303000000020004" pitchFamily="34" charset="0"/>
              </a:rPr>
              <a:t>SoSe</a:t>
            </a:r>
            <a:r>
              <a:rPr lang="de-DE" sz="1900" b="1" dirty="0" smtClean="0">
                <a:latin typeface="Alwyn New Lt" panose="020B0303000000020004" pitchFamily="34" charset="0"/>
              </a:rPr>
              <a:t>, sondern nur noch im </a:t>
            </a:r>
            <a:r>
              <a:rPr lang="de-DE" sz="1900" b="1" dirty="0" err="1" smtClean="0">
                <a:latin typeface="Alwyn New Lt" panose="020B0303000000020004" pitchFamily="34" charset="0"/>
              </a:rPr>
              <a:t>WiSe</a:t>
            </a:r>
            <a:r>
              <a:rPr lang="de-DE" sz="1900" b="1" dirty="0" smtClean="0">
                <a:latin typeface="Alwyn New Lt" panose="020B0303000000020004" pitchFamily="34" charset="0"/>
              </a:rPr>
              <a:t> angeboten.</a:t>
            </a:r>
          </a:p>
          <a:p>
            <a:pPr algn="l"/>
            <a:endParaRPr lang="de-DE" sz="1900" b="1" dirty="0">
              <a:latin typeface="Alwyn New Lt" panose="020B03030000000200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de-DE" sz="1900" b="1" dirty="0">
                <a:latin typeface="Alwyn New Lt" panose="020B0303000000020004" pitchFamily="34" charset="0"/>
              </a:rPr>
              <a:t>„CAM-Labor“ </a:t>
            </a:r>
            <a:r>
              <a:rPr lang="de-DE" sz="1900" dirty="0">
                <a:latin typeface="Alwyn New Lt" panose="020B0303000000020004" pitchFamily="34" charset="0"/>
              </a:rPr>
              <a:t>geht über in das neue Modul </a:t>
            </a:r>
            <a:r>
              <a:rPr lang="de-DE" sz="1900" b="1" dirty="0">
                <a:latin typeface="Alwyn New Lt" panose="020B0303000000020004" pitchFamily="34" charset="0"/>
              </a:rPr>
              <a:t>„Labor Digitale Fertigung“ (</a:t>
            </a:r>
            <a:r>
              <a:rPr lang="de-DE" sz="1900" b="1" dirty="0" smtClean="0">
                <a:latin typeface="Alwyn New Lt" panose="020B0303000000020004" pitchFamily="34" charset="0"/>
              </a:rPr>
              <a:t>LDF)</a:t>
            </a:r>
            <a:endParaRPr lang="de-DE" sz="1900" b="1" dirty="0">
              <a:latin typeface="Alwyn New Lt" panose="020B0303000000020004" pitchFamily="34" charset="0"/>
            </a:endParaRPr>
          </a:p>
          <a:p>
            <a:pPr algn="l"/>
            <a:r>
              <a:rPr lang="de-DE" sz="1900" dirty="0" smtClean="0">
                <a:latin typeface="Alwyn New Lt" panose="020B0303000000020004" pitchFamily="34" charset="0"/>
              </a:rPr>
              <a:t>Inhalt </a:t>
            </a:r>
            <a:r>
              <a:rPr lang="de-DE" sz="1900" dirty="0">
                <a:latin typeface="Alwyn New Lt" panose="020B0303000000020004" pitchFamily="34" charset="0"/>
              </a:rPr>
              <a:t>wird ähnlich mit Vorlesung, Labor und Projekt mit 4 SWS wie bisher nur im  </a:t>
            </a:r>
            <a:r>
              <a:rPr lang="de-DE" sz="1900" dirty="0" err="1" smtClean="0">
                <a:latin typeface="Alwyn New Lt" panose="020B0303000000020004" pitchFamily="34" charset="0"/>
              </a:rPr>
              <a:t>SoSe</a:t>
            </a:r>
            <a:r>
              <a:rPr lang="de-DE" sz="1900" dirty="0" smtClean="0">
                <a:latin typeface="Alwyn New Lt" panose="020B0303000000020004" pitchFamily="34" charset="0"/>
              </a:rPr>
              <a:t>, </a:t>
            </a:r>
            <a:r>
              <a:rPr lang="de-DE" sz="1900" dirty="0">
                <a:latin typeface="Alwyn New Lt" panose="020B0303000000020004" pitchFamily="34" charset="0"/>
              </a:rPr>
              <a:t>aber mit nun </a:t>
            </a:r>
            <a:r>
              <a:rPr lang="de-DE" sz="1900" b="1" dirty="0">
                <a:latin typeface="Alwyn New Lt" panose="020B0303000000020004" pitchFamily="34" charset="0"/>
              </a:rPr>
              <a:t>5 ECTS statt bisher 2 ECTS</a:t>
            </a:r>
            <a:r>
              <a:rPr lang="de-DE" sz="1900" dirty="0">
                <a:latin typeface="Alwyn New Lt" panose="020B0303000000020004" pitchFamily="34" charset="0"/>
              </a:rPr>
              <a:t> angeboten.</a:t>
            </a:r>
            <a:r>
              <a:rPr lang="de-DE" dirty="0">
                <a:latin typeface="Alwyn New Lt" panose="020B0303000000020004" pitchFamily="34" charset="0"/>
              </a:rPr>
              <a:t/>
            </a:r>
            <a:br>
              <a:rPr lang="de-DE" dirty="0">
                <a:latin typeface="Alwyn New Lt" panose="020B0303000000020004" pitchFamily="34" charset="0"/>
              </a:rPr>
            </a:br>
            <a:endParaRPr lang="de-DE" dirty="0">
              <a:latin typeface="Alwyn New Lt" panose="020B0303000000020004" pitchFamily="34" charset="0"/>
            </a:endParaRPr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524000" y="315539"/>
            <a:ext cx="9144000" cy="9484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V</a:t>
            </a:r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erändert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141617" y="6356350"/>
            <a:ext cx="5011783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05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85354" y="1640541"/>
            <a:ext cx="11436531" cy="4612341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de-DE" b="1" dirty="0">
                <a:latin typeface="Alwyn New Lt" panose="020B0303000000020004" pitchFamily="34" charset="0"/>
              </a:rPr>
              <a:t>„Technisches Zeichnen“ geht über in „Produkt- und Maschinengestaltung“ (</a:t>
            </a:r>
            <a:r>
              <a:rPr lang="de-DE" b="1" dirty="0" smtClean="0">
                <a:latin typeface="Alwyn New Lt" panose="020B0303000000020004" pitchFamily="34" charset="0"/>
              </a:rPr>
              <a:t>PMG)</a:t>
            </a:r>
            <a:endParaRPr lang="de-DE" dirty="0">
              <a:latin typeface="Alwyn New Lt" panose="020B0303000000020004" pitchFamily="34" charset="0"/>
            </a:endParaRPr>
          </a:p>
          <a:p>
            <a:pPr lvl="0" algn="l"/>
            <a:r>
              <a:rPr lang="de-DE" dirty="0" smtClean="0">
                <a:latin typeface="Alwyn New Lt" panose="020B0303000000020004" pitchFamily="34" charset="0"/>
              </a:rPr>
              <a:t>Die </a:t>
            </a:r>
            <a:r>
              <a:rPr lang="de-DE" dirty="0">
                <a:latin typeface="Alwyn New Lt" panose="020B0303000000020004" pitchFamily="34" charset="0"/>
              </a:rPr>
              <a:t>Vorlesung 2 SWS mit abschließender Klausur übernimmt </a:t>
            </a:r>
            <a:r>
              <a:rPr lang="de-DE" dirty="0" smtClean="0">
                <a:latin typeface="Alwyn New Lt" panose="020B0303000000020004" pitchFamily="34" charset="0"/>
              </a:rPr>
              <a:t>Prof. Dr. </a:t>
            </a:r>
            <a:r>
              <a:rPr lang="de-DE" dirty="0">
                <a:latin typeface="Alwyn New Lt" panose="020B0303000000020004" pitchFamily="34" charset="0"/>
              </a:rPr>
              <a:t>Bossong. Inhalte werden überarbeitet. Die Übung PMG-Praktikum mit 2 SWS mit Studienleistung als Zulassungsvoraussetzung zur Klausur </a:t>
            </a:r>
            <a:r>
              <a:rPr lang="de-DE" dirty="0" smtClean="0">
                <a:latin typeface="Alwyn New Lt" panose="020B0303000000020004" pitchFamily="34" charset="0"/>
              </a:rPr>
              <a:t>übernimmt Herr Hoffmann. </a:t>
            </a:r>
            <a:r>
              <a:rPr lang="de-DE" dirty="0">
                <a:latin typeface="Alwyn New Lt" panose="020B0303000000020004" pitchFamily="34" charset="0"/>
              </a:rPr>
              <a:t/>
            </a:r>
            <a:br>
              <a:rPr lang="de-DE" dirty="0">
                <a:latin typeface="Alwyn New Lt" panose="020B0303000000020004" pitchFamily="34" charset="0"/>
              </a:rPr>
            </a:br>
            <a:r>
              <a:rPr lang="de-DE" dirty="0">
                <a:latin typeface="Alwyn New Lt" panose="020B0303000000020004" pitchFamily="34" charset="0"/>
              </a:rPr>
              <a:t>Insgesamt 5 ECTS wie bisher.</a:t>
            </a:r>
            <a:br>
              <a:rPr lang="de-DE" dirty="0">
                <a:latin typeface="Alwyn New Lt" panose="020B0303000000020004" pitchFamily="34" charset="0"/>
              </a:rPr>
            </a:br>
            <a:endParaRPr lang="de-DE" dirty="0" smtClean="0">
              <a:latin typeface="Alwyn New Lt" panose="020B0303000000020004" pitchFamily="34" charset="0"/>
            </a:endParaRPr>
          </a:p>
          <a:p>
            <a:pPr lvl="0" algn="l"/>
            <a:r>
              <a:rPr lang="de-DE" dirty="0" smtClean="0">
                <a:latin typeface="Alwyn New Lt" panose="020B0303000000020004" pitchFamily="34" charset="0"/>
              </a:rPr>
              <a:t>Das </a:t>
            </a:r>
            <a:r>
              <a:rPr lang="de-DE" dirty="0">
                <a:latin typeface="Alwyn New Lt" panose="020B0303000000020004" pitchFamily="34" charset="0"/>
              </a:rPr>
              <a:t>Modul wird </a:t>
            </a:r>
            <a:r>
              <a:rPr lang="de-DE" b="1" dirty="0">
                <a:latin typeface="Alwyn New Lt" panose="020B0303000000020004" pitchFamily="34" charset="0"/>
              </a:rPr>
              <a:t>im Gegensatz zu früher nun im </a:t>
            </a:r>
            <a:r>
              <a:rPr lang="de-DE" b="1" dirty="0" err="1" smtClean="0">
                <a:latin typeface="Alwyn New Lt" panose="020B0303000000020004" pitchFamily="34" charset="0"/>
              </a:rPr>
              <a:t>WiSe</a:t>
            </a:r>
            <a:r>
              <a:rPr lang="de-DE" b="1" dirty="0" smtClean="0">
                <a:latin typeface="Alwyn New Lt" panose="020B0303000000020004" pitchFamily="34" charset="0"/>
              </a:rPr>
              <a:t> </a:t>
            </a:r>
            <a:r>
              <a:rPr lang="de-DE" b="1" dirty="0">
                <a:latin typeface="Alwyn New Lt" panose="020B0303000000020004" pitchFamily="34" charset="0"/>
              </a:rPr>
              <a:t>zweizügig und zusätzlich im </a:t>
            </a:r>
            <a:r>
              <a:rPr lang="de-DE" b="1" dirty="0" err="1" smtClean="0">
                <a:latin typeface="Alwyn New Lt" panose="020B0303000000020004" pitchFamily="34" charset="0"/>
              </a:rPr>
              <a:t>SoSe</a:t>
            </a:r>
            <a:r>
              <a:rPr lang="de-DE" b="1" dirty="0" smtClean="0">
                <a:latin typeface="Alwyn New Lt" panose="020B0303000000020004" pitchFamily="34" charset="0"/>
              </a:rPr>
              <a:t> </a:t>
            </a:r>
            <a:r>
              <a:rPr lang="de-DE" b="1" dirty="0" err="1">
                <a:latin typeface="Alwyn New Lt" panose="020B0303000000020004" pitchFamily="34" charset="0"/>
              </a:rPr>
              <a:t>einzügig</a:t>
            </a:r>
            <a:r>
              <a:rPr lang="de-DE" dirty="0">
                <a:latin typeface="Alwyn New Lt" panose="020B0303000000020004" pitchFamily="34" charset="0"/>
              </a:rPr>
              <a:t> angeboten.</a:t>
            </a:r>
          </a:p>
          <a:p>
            <a:pPr algn="l"/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524000" y="315539"/>
            <a:ext cx="9144000" cy="9484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V</a:t>
            </a:r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wyn New Lt" panose="020B0303000000020004" pitchFamily="34" charset="0"/>
              </a:rPr>
              <a:t>erändert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wyn New Lt" panose="020B0303000000020004" pitchFamily="34" charset="0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>
          <a:xfrm>
            <a:off x="3265714" y="6356350"/>
            <a:ext cx="4887686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32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47205" y="1349080"/>
            <a:ext cx="10097589" cy="126298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de-DE" sz="2700" b="1" dirty="0" smtClean="0">
                <a:latin typeface="Alwyn New Lt" panose="020B0303000000020004" pitchFamily="34" charset="0"/>
              </a:rPr>
              <a:t>TM I </a:t>
            </a:r>
            <a:r>
              <a:rPr lang="de-DE" sz="2700" dirty="0" smtClean="0">
                <a:latin typeface="Alwyn New Lt" panose="020B0303000000020004" pitchFamily="34" charset="0"/>
              </a:rPr>
              <a:t>alt wird ersetzt durch die Inhalte der neuen Vorlesung „</a:t>
            </a:r>
            <a:r>
              <a:rPr lang="de-DE" sz="2700" b="1" dirty="0" smtClean="0">
                <a:latin typeface="Alwyn New Lt" panose="020B0303000000020004" pitchFamily="34" charset="0"/>
              </a:rPr>
              <a:t>Technische Mechanik I-Statik</a:t>
            </a:r>
            <a:r>
              <a:rPr lang="de-DE" sz="2700" dirty="0" smtClean="0">
                <a:latin typeface="Alwyn New Lt" panose="020B0303000000020004" pitchFamily="34" charset="0"/>
              </a:rPr>
              <a:t>“ und die erste Hälfte (Schwerpunktberechnung, Flächenträgheitsmomente, Satz von Steiner) der neuen Vorlesung „Technische Mechanik II-Festigkeitslehre“ des Kollegen Peter König decken den Inhalt des alten Pflichtmoduls „Technische Mechanik I (alt)“ ab.</a:t>
            </a:r>
          </a:p>
          <a:p>
            <a:pPr algn="l"/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xfrm>
            <a:off x="1524000" y="315539"/>
            <a:ext cx="9144000" cy="9484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de-DE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erändert</a:t>
            </a:r>
            <a:endParaRPr lang="de-DE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1524000" y="1953473"/>
            <a:ext cx="9144000" cy="43362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8" name="Untertitel 2"/>
          <p:cNvSpPr txBox="1">
            <a:spLocks/>
          </p:cNvSpPr>
          <p:nvPr/>
        </p:nvSpPr>
        <p:spPr>
          <a:xfrm>
            <a:off x="1524000" y="3588275"/>
            <a:ext cx="5968678" cy="2577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pic>
        <p:nvPicPr>
          <p:cNvPr id="1027" name="Grafik 25" descr="image0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297" y="2124947"/>
            <a:ext cx="6409514" cy="4217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246120" y="6356350"/>
            <a:ext cx="4907280" cy="365125"/>
          </a:xfrm>
        </p:spPr>
        <p:txBody>
          <a:bodyPr/>
          <a:lstStyle/>
          <a:p>
            <a:r>
              <a:rPr lang="de-DE" dirty="0" smtClean="0"/>
              <a:t>Hochschule Trier, Fachbereich Technik (MB) - Infoveranstaltung 13.10.2023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43AD-154A-4FBB-B44B-0150119A7C11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20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1329</Words>
  <Application>Microsoft Office PowerPoint</Application>
  <PresentationFormat>Breitbild</PresentationFormat>
  <Paragraphs>125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Alwyn New Lt</vt:lpstr>
      <vt:lpstr>Arial</vt:lpstr>
      <vt:lpstr>Calibri</vt:lpstr>
      <vt:lpstr>Calibri Light</vt:lpstr>
      <vt:lpstr>Wingdings</vt:lpstr>
      <vt:lpstr>Office</vt:lpstr>
      <vt:lpstr>Infoveranstaltung  Freitag, 13.10.2023 um 9:00 Uhr</vt:lpstr>
      <vt:lpstr>PowerPoint-Präsentation</vt:lpstr>
      <vt:lpstr>Unverändert</vt:lpstr>
      <vt:lpstr>Unverändert</vt:lpstr>
      <vt:lpstr>Unverändert</vt:lpstr>
      <vt:lpstr>Verändert</vt:lpstr>
      <vt:lpstr>Verändert</vt:lpstr>
      <vt:lpstr>Verändert</vt:lpstr>
      <vt:lpstr>Verändert</vt:lpstr>
      <vt:lpstr>Verändert</vt:lpstr>
      <vt:lpstr>Verändert</vt:lpstr>
      <vt:lpstr>Verändert</vt:lpstr>
      <vt:lpstr>Weitere Informationen und Details zu anderen Modulen liegen nicht vor und können ggfs. beim jeweiligen Dozenten erfragt werden.</vt:lpstr>
      <vt:lpstr>Wahlpflichtmodule</vt:lpstr>
      <vt:lpstr>Fragen?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Corinna Kesselheim</dc:creator>
  <cp:lastModifiedBy>Corinna Kesselheim</cp:lastModifiedBy>
  <cp:revision>24</cp:revision>
  <dcterms:created xsi:type="dcterms:W3CDTF">2023-09-20T09:59:15Z</dcterms:created>
  <dcterms:modified xsi:type="dcterms:W3CDTF">2023-10-13T07:27:57Z</dcterms:modified>
</cp:coreProperties>
</file>