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73" d="100"/>
          <a:sy n="73" d="100"/>
        </p:scale>
        <p:origin x="81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1320" y="3027372"/>
            <a:ext cx="3605529" cy="1877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1930" marR="2286000">
              <a:lnSpc>
                <a:spcPct val="100000"/>
              </a:lnSpc>
              <a:spcBef>
                <a:spcPts val="105"/>
              </a:spcBef>
            </a:pPr>
            <a:r>
              <a:rPr sz="1150" b="0" dirty="0">
                <a:latin typeface="Source Sans Pro Light"/>
                <a:cs typeface="Source Sans Pro Light"/>
              </a:rPr>
              <a:t>SDG 1 Keine </a:t>
            </a:r>
            <a:r>
              <a:rPr sz="1150" b="0" spc="-10" dirty="0">
                <a:latin typeface="Source Sans Pro Light"/>
                <a:cs typeface="Source Sans Pro Light"/>
              </a:rPr>
              <a:t>Armut </a:t>
            </a:r>
            <a:r>
              <a:rPr sz="1150" b="0" dirty="0">
                <a:latin typeface="Source Sans Pro Light"/>
                <a:cs typeface="Source Sans Pro Light"/>
              </a:rPr>
              <a:t>SDG 2 Kein </a:t>
            </a:r>
            <a:r>
              <a:rPr sz="1150" b="0" spc="-10" dirty="0">
                <a:latin typeface="Source Sans Pro Light"/>
                <a:cs typeface="Source Sans Pro Light"/>
              </a:rPr>
              <a:t>Hunger</a:t>
            </a:r>
            <a:endParaRPr sz="1150" dirty="0">
              <a:latin typeface="Source Sans Pro Light"/>
              <a:cs typeface="Source Sans Pro Light"/>
            </a:endParaRPr>
          </a:p>
          <a:p>
            <a:pPr marL="201930" marR="1210945">
              <a:lnSpc>
                <a:spcPct val="100000"/>
              </a:lnSpc>
              <a:spcBef>
                <a:spcPts val="10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3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Gesundheit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Wohlbefinden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4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Hochwertige </a:t>
            </a:r>
            <a:r>
              <a:rPr sz="1150" b="0" spc="-10" dirty="0">
                <a:latin typeface="Source Sans Pro Light"/>
                <a:cs typeface="Source Sans Pro Light"/>
              </a:rPr>
              <a:t>Bildung</a:t>
            </a:r>
            <a:endParaRPr sz="1150" dirty="0">
              <a:latin typeface="Source Sans Pro Light"/>
              <a:cs typeface="Source Sans Pro Light"/>
            </a:endParaRPr>
          </a:p>
          <a:p>
            <a:pPr marL="201930">
              <a:lnSpc>
                <a:spcPct val="100000"/>
              </a:lnSpc>
              <a:spcBef>
                <a:spcPts val="10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5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Geschlechter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Gleichheit</a:t>
            </a:r>
            <a:endParaRPr sz="1150" dirty="0">
              <a:latin typeface="Source Sans Pro Light"/>
              <a:cs typeface="Source Sans Pro Light"/>
            </a:endParaRPr>
          </a:p>
          <a:p>
            <a:pPr marL="201930" marR="483870">
              <a:lnSpc>
                <a:spcPct val="100000"/>
              </a:lnSpc>
              <a:spcBef>
                <a:spcPts val="5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6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Sauberes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Wasser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10" dirty="0">
                <a:latin typeface="Source Sans Pro Light"/>
                <a:cs typeface="Source Sans Pro Light"/>
              </a:rPr>
              <a:t> Sanitäreinrichtungen </a:t>
            </a:r>
            <a:r>
              <a:rPr sz="1150" b="0" dirty="0">
                <a:latin typeface="Source Sans Pro Light"/>
                <a:cs typeface="Source Sans Pro Light"/>
              </a:rPr>
              <a:t>SDG 7</a:t>
            </a:r>
            <a:r>
              <a:rPr sz="1150" b="0" spc="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Bezahlbare</a:t>
            </a:r>
            <a:r>
              <a:rPr sz="1150" b="0" dirty="0">
                <a:latin typeface="Source Sans Pro Light"/>
                <a:cs typeface="Source Sans Pro Light"/>
              </a:rPr>
              <a:t> und</a:t>
            </a:r>
            <a:r>
              <a:rPr sz="1150" b="0" spc="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saubere </a:t>
            </a:r>
            <a:r>
              <a:rPr sz="1150" b="0" spc="-10" dirty="0">
                <a:latin typeface="Source Sans Pro Light"/>
                <a:cs typeface="Source Sans Pro Light"/>
              </a:rPr>
              <a:t>Energie</a:t>
            </a:r>
            <a:endParaRPr sz="1150" dirty="0">
              <a:latin typeface="Source Sans Pro Light"/>
              <a:cs typeface="Source Sans Pro Light"/>
            </a:endParaRPr>
          </a:p>
          <a:p>
            <a:pPr marL="201930" marR="5080">
              <a:lnSpc>
                <a:spcPct val="100000"/>
              </a:lnSpc>
              <a:spcBef>
                <a:spcPts val="10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8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Menschenwürdige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Arbeit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10" dirty="0">
                <a:latin typeface="Source Sans Pro Light"/>
                <a:cs typeface="Source Sans Pro Light"/>
              </a:rPr>
              <a:t> Wirtschaftswachstum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9 Industrie, </a:t>
            </a:r>
            <a:r>
              <a:rPr sz="1150" b="0" spc="-10" dirty="0">
                <a:latin typeface="Source Sans Pro Light"/>
                <a:cs typeface="Source Sans Pro Light"/>
              </a:rPr>
              <a:t>Innovation</a:t>
            </a:r>
            <a:r>
              <a:rPr sz="1150" b="0" dirty="0">
                <a:latin typeface="Source Sans Pro Light"/>
                <a:cs typeface="Source Sans Pro Light"/>
              </a:rPr>
              <a:t> und </a:t>
            </a:r>
            <a:r>
              <a:rPr sz="1150" b="0" spc="-10" dirty="0">
                <a:latin typeface="Source Sans Pro Light"/>
                <a:cs typeface="Source Sans Pro Light"/>
              </a:rPr>
              <a:t>Infrastruktur</a:t>
            </a: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Warum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referenziert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mein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Projekt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die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markierten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SDGs?</a:t>
            </a:r>
            <a:endParaRPr sz="1150" dirty="0">
              <a:latin typeface="Source Sans Pro Light"/>
              <a:cs typeface="Source Sans Pro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8476" y="3027372"/>
            <a:ext cx="3195320" cy="1433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10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Weniger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Ungleichheiten</a:t>
            </a:r>
            <a:endParaRPr sz="1150">
              <a:latin typeface="Source Sans Pro Light"/>
              <a:cs typeface="Source Sans Pro Light"/>
            </a:endParaRPr>
          </a:p>
          <a:p>
            <a:pPr marL="12700" marR="489584">
              <a:lnSpc>
                <a:spcPct val="100000"/>
              </a:lnSpc>
              <a:spcBef>
                <a:spcPts val="5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11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Nachhaltige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Städte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Gemeinden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12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Nachhaltiger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Konsum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Produktion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13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Massnahmen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zum</a:t>
            </a:r>
            <a:r>
              <a:rPr sz="1150" b="0" spc="-10" dirty="0">
                <a:latin typeface="Source Sans Pro Light"/>
                <a:cs typeface="Source Sans Pro Light"/>
              </a:rPr>
              <a:t> Klimaschutz</a:t>
            </a:r>
            <a:endParaRPr sz="1150">
              <a:latin typeface="Source Sans Pro Light"/>
              <a:cs typeface="Source Sans Pro Light"/>
            </a:endParaRPr>
          </a:p>
          <a:p>
            <a:pPr marL="12700" marR="1565910">
              <a:lnSpc>
                <a:spcPct val="100000"/>
              </a:lnSpc>
              <a:spcBef>
                <a:spcPts val="15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14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Leben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unter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Wasser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15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Leben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an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20" dirty="0">
                <a:latin typeface="Source Sans Pro Light"/>
                <a:cs typeface="Source Sans Pro Light"/>
              </a:rPr>
              <a:t>Land</a:t>
            </a:r>
            <a:endParaRPr sz="1150">
              <a:latin typeface="Source Sans Pro Light"/>
              <a:cs typeface="Source Sans Pro Light"/>
            </a:endParaRP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16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Frieden,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Gerechtigkeit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starke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Institutionen </a:t>
            </a:r>
            <a:r>
              <a:rPr sz="1150" b="0" dirty="0">
                <a:latin typeface="Source Sans Pro Light"/>
                <a:cs typeface="Source Sans Pro Light"/>
              </a:rPr>
              <a:t>SDG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17 </a:t>
            </a:r>
            <a:r>
              <a:rPr sz="1150" b="0" spc="-10" dirty="0">
                <a:latin typeface="Source Sans Pro Light"/>
                <a:cs typeface="Source Sans Pro Light"/>
              </a:rPr>
              <a:t>Partnerschaften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zur Erreichung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der </a:t>
            </a:r>
            <a:r>
              <a:rPr sz="1150" b="0" spc="-10" dirty="0">
                <a:latin typeface="Source Sans Pro Light"/>
                <a:cs typeface="Source Sans Pro Light"/>
              </a:rPr>
              <a:t>Ziele</a:t>
            </a:r>
            <a:endParaRPr sz="1150">
              <a:latin typeface="Source Sans Pro Light"/>
              <a:cs typeface="Source Sans Pro 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4982" y="499251"/>
            <a:ext cx="2957944" cy="56054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64251" y="1132236"/>
            <a:ext cx="9373235" cy="1824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50" b="0" i="1" dirty="0">
                <a:latin typeface="Source Sans Pro Light"/>
                <a:cs typeface="Source Sans Pro Light"/>
              </a:rPr>
              <a:t>Bitte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beachten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Sie,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dass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folgende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Angaben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auf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der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Internetseite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und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in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schriftlichen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Publikationen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der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Hochschule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spc="-20" dirty="0">
                <a:latin typeface="Source Sans Pro Light"/>
                <a:cs typeface="Source Sans Pro Light"/>
              </a:rPr>
              <a:t>Trier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genannt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werden,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verzichten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Sie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dirty="0">
                <a:latin typeface="Source Sans Pro Light"/>
                <a:cs typeface="Source Sans Pro Light"/>
              </a:rPr>
              <a:t>deshalb</a:t>
            </a:r>
            <a:r>
              <a:rPr sz="1150" b="0" i="1" spc="-10" dirty="0">
                <a:latin typeface="Source Sans Pro Light"/>
                <a:cs typeface="Source Sans Pro Light"/>
              </a:rPr>
              <a:t> </a:t>
            </a:r>
            <a:r>
              <a:rPr sz="1150" b="0" i="1" spc="-25" dirty="0">
                <a:latin typeface="Source Sans Pro Light"/>
                <a:cs typeface="Source Sans Pro Light"/>
              </a:rPr>
              <a:t>auf</a:t>
            </a:r>
            <a:r>
              <a:rPr sz="1150" b="0" i="1" dirty="0">
                <a:latin typeface="Source Sans Pro Light"/>
                <a:cs typeface="Source Sans Pro Light"/>
              </a:rPr>
              <a:t> vertrauliche</a:t>
            </a:r>
            <a:r>
              <a:rPr sz="1150" b="0" i="1" spc="-25" dirty="0">
                <a:latin typeface="Source Sans Pro Light"/>
                <a:cs typeface="Source Sans Pro Light"/>
              </a:rPr>
              <a:t> </a:t>
            </a:r>
            <a:r>
              <a:rPr sz="1150" b="0" i="1" spc="-10" dirty="0">
                <a:latin typeface="Source Sans Pro Light"/>
                <a:cs typeface="Source Sans Pro Light"/>
              </a:rPr>
              <a:t>Angaben.</a:t>
            </a: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150" b="0" dirty="0">
                <a:latin typeface="Source Sans Pro Light"/>
                <a:cs typeface="Source Sans Pro Light"/>
              </a:rPr>
              <a:t>Einreichung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durch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(Vorname(n),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Name(n)):</a:t>
            </a: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Projekttitel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(max</a:t>
            </a:r>
            <a:r>
              <a:rPr lang="de-DE" sz="1150" b="0" dirty="0">
                <a:latin typeface="Source Sans Pro Light"/>
                <a:cs typeface="Source Sans Pro Light"/>
              </a:rPr>
              <a:t>.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150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Zeichen):</a:t>
            </a: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Veranstaltung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an der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Hochschule </a:t>
            </a:r>
            <a:r>
              <a:rPr sz="1150" b="0" spc="-10" dirty="0">
                <a:latin typeface="Source Sans Pro Light"/>
                <a:cs typeface="Source Sans Pro Light"/>
              </a:rPr>
              <a:t>Trier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(Studiengang,</a:t>
            </a:r>
            <a:r>
              <a:rPr sz="1150" b="0" dirty="0">
                <a:latin typeface="Source Sans Pro Light"/>
                <a:cs typeface="Source Sans Pro Light"/>
              </a:rPr>
              <a:t> lehrende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Person und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Kurstitel):</a:t>
            </a:r>
            <a:endParaRPr sz="1150" dirty="0">
              <a:latin typeface="Source Sans Pro Light"/>
              <a:cs typeface="Source Sans Pro Light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</a:pPr>
            <a:r>
              <a:rPr sz="1150" b="0" dirty="0">
                <a:latin typeface="Source Sans Pro Light"/>
                <a:cs typeface="Source Sans Pro Light"/>
              </a:rPr>
              <a:t>Angesprochene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SDGs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zur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Kategorisierung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des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Projektes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(Mehrfachnennung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möglich):</a:t>
            </a:r>
            <a:endParaRPr sz="1150" dirty="0">
              <a:latin typeface="Source Sans Pro Light"/>
              <a:cs typeface="Source Sans Pro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1320" y="6734108"/>
            <a:ext cx="2722880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Kurzbeschreibung/Abstract</a:t>
            </a:r>
            <a:r>
              <a:rPr sz="1150" b="0" spc="3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(150</a:t>
            </a:r>
            <a:r>
              <a:rPr sz="1150" b="0" spc="3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-</a:t>
            </a:r>
            <a:r>
              <a:rPr sz="1150" b="0" spc="3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300</a:t>
            </a:r>
            <a:r>
              <a:rPr sz="1150" b="0" spc="3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Wörter):</a:t>
            </a:r>
            <a:endParaRPr sz="1150">
              <a:latin typeface="Source Sans Pro Light"/>
              <a:cs typeface="Source Sans Pro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2639" y="8995882"/>
            <a:ext cx="8046084" cy="1692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Internetseite</a:t>
            </a:r>
            <a:r>
              <a:rPr sz="1150" b="0" spc="2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des</a:t>
            </a:r>
            <a:r>
              <a:rPr sz="1150" b="0" spc="3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Projekts:</a:t>
            </a:r>
            <a:endParaRPr sz="1150" dirty="0">
              <a:latin typeface="Source Sans Pro Light"/>
              <a:cs typeface="Source Sans Pro Light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</a:pPr>
            <a:r>
              <a:rPr sz="1150" b="0" dirty="0">
                <a:latin typeface="Source Sans Pro Light"/>
                <a:cs typeface="Source Sans Pro Light"/>
              </a:rPr>
              <a:t>Mailadresse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für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Rückfragen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(wird</a:t>
            </a:r>
            <a:r>
              <a:rPr sz="1150" b="0" spc="-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nicht</a:t>
            </a:r>
            <a:r>
              <a:rPr sz="1150" b="0" spc="-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veröffentlicht!):</a:t>
            </a:r>
            <a:endParaRPr sz="1150" dirty="0">
              <a:latin typeface="Source Sans Pro Light"/>
              <a:cs typeface="Source Sans Pro Light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150" dirty="0">
              <a:latin typeface="Source Sans Pro Light"/>
              <a:cs typeface="Source Sans Pro Light"/>
            </a:endParaRPr>
          </a:p>
          <a:p>
            <a:pPr marL="12700" marR="5080">
              <a:lnSpc>
                <a:spcPct val="100000"/>
              </a:lnSpc>
            </a:pPr>
            <a:r>
              <a:rPr sz="1150" b="0" dirty="0">
                <a:latin typeface="Source Sans Pro Light"/>
                <a:cs typeface="Source Sans Pro Light"/>
              </a:rPr>
              <a:t>Bitte</a:t>
            </a:r>
            <a:r>
              <a:rPr sz="1150" b="0" spc="-2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fügen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Sie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die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Vorzeigebilder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in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 err="1">
                <a:latin typeface="Source Sans Pro Light"/>
                <a:cs typeface="Source Sans Pro Light"/>
              </a:rPr>
              <a:t>möglichst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 err="1">
                <a:latin typeface="Source Sans Pro Light"/>
                <a:cs typeface="Source Sans Pro Light"/>
              </a:rPr>
              <a:t>Kompr</a:t>
            </a:r>
            <a:r>
              <a:rPr lang="de-DE" sz="1150" b="0" dirty="0">
                <a:latin typeface="Source Sans Pro Light"/>
                <a:cs typeface="Source Sans Pro Light"/>
              </a:rPr>
              <a:t>i</a:t>
            </a:r>
            <a:r>
              <a:rPr sz="1150" b="0" dirty="0" err="1">
                <a:latin typeface="Source Sans Pro Light"/>
                <a:cs typeface="Source Sans Pro Light"/>
              </a:rPr>
              <a:t>mierter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Form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in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dieses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Dokument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ein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und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fügen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Sie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ggf.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zusätzliche</a:t>
            </a:r>
            <a:r>
              <a:rPr sz="1150" b="0" spc="-2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Bilder/Grafiken separat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als JPEG (mind. 300</a:t>
            </a:r>
            <a:r>
              <a:rPr sz="1150" b="0" spc="-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dpi) im Anhang </a:t>
            </a:r>
            <a:r>
              <a:rPr sz="1150" b="0" spc="-20" dirty="0">
                <a:latin typeface="Source Sans Pro Light"/>
                <a:cs typeface="Source Sans Pro Light"/>
              </a:rPr>
              <a:t>bei.</a:t>
            </a:r>
            <a:endParaRPr sz="1150" dirty="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1150" b="0" dirty="0" err="1">
                <a:latin typeface="Source Sans Pro Light"/>
                <a:cs typeface="Source Sans Pro Light"/>
              </a:rPr>
              <a:t>Dateibenne</a:t>
            </a:r>
            <a:r>
              <a:rPr lang="de-DE" sz="1150" b="0" dirty="0">
                <a:latin typeface="Source Sans Pro Light"/>
                <a:cs typeface="Source Sans Pro Light"/>
              </a:rPr>
              <a:t>n</a:t>
            </a:r>
            <a:r>
              <a:rPr sz="1150" b="0" dirty="0" err="1">
                <a:latin typeface="Source Sans Pro Light"/>
                <a:cs typeface="Source Sans Pro Light"/>
              </a:rPr>
              <a:t>nung</a:t>
            </a:r>
            <a:r>
              <a:rPr sz="1150" b="0" dirty="0">
                <a:latin typeface="Source Sans Pro Light"/>
                <a:cs typeface="Source Sans Pro Light"/>
              </a:rPr>
              <a:t>:</a:t>
            </a:r>
            <a:r>
              <a:rPr sz="1150" b="0" spc="-40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Nachhaltigkeitspreis202</a:t>
            </a:r>
            <a:r>
              <a:rPr lang="de-DE" sz="1150" b="0" spc="-10" dirty="0">
                <a:latin typeface="Source Sans Pro Light"/>
                <a:cs typeface="Source Sans Pro Light"/>
              </a:rPr>
              <a:t>6</a:t>
            </a:r>
            <a:r>
              <a:rPr sz="1150" b="0" spc="-10" dirty="0">
                <a:latin typeface="Source Sans Pro Light"/>
                <a:cs typeface="Source Sans Pro Light"/>
              </a:rPr>
              <a:t>_</a:t>
            </a:r>
            <a:r>
              <a:rPr sz="1150" b="0" i="1" spc="-10" dirty="0">
                <a:latin typeface="Source Sans Pro Light"/>
                <a:cs typeface="Source Sans Pro Light"/>
              </a:rPr>
              <a:t>Nachname_Studiengang</a:t>
            </a:r>
            <a:endParaRPr sz="1150" dirty="0">
              <a:latin typeface="Source Sans Pro Light"/>
              <a:cs typeface="Source Sans Pro Ligh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9775" y="424071"/>
            <a:ext cx="426084" cy="670560"/>
          </a:xfrm>
          <a:custGeom>
            <a:avLst/>
            <a:gdLst/>
            <a:ahLst/>
            <a:cxnLst/>
            <a:rect l="l" t="t" r="r" b="b"/>
            <a:pathLst>
              <a:path w="426084" h="670560">
                <a:moveTo>
                  <a:pt x="425615" y="0"/>
                </a:moveTo>
                <a:lnTo>
                  <a:pt x="422579" y="0"/>
                </a:lnTo>
                <a:lnTo>
                  <a:pt x="422579" y="3048"/>
                </a:lnTo>
                <a:lnTo>
                  <a:pt x="422579" y="667105"/>
                </a:lnTo>
                <a:lnTo>
                  <a:pt x="326123" y="667105"/>
                </a:lnTo>
                <a:lnTo>
                  <a:pt x="182435" y="339788"/>
                </a:lnTo>
                <a:lnTo>
                  <a:pt x="181762" y="338264"/>
                </a:lnTo>
                <a:lnTo>
                  <a:pt x="181089" y="336740"/>
                </a:lnTo>
                <a:lnTo>
                  <a:pt x="98831" y="336740"/>
                </a:lnTo>
                <a:lnTo>
                  <a:pt x="98831" y="667105"/>
                </a:lnTo>
                <a:lnTo>
                  <a:pt x="3035" y="667105"/>
                </a:lnTo>
                <a:lnTo>
                  <a:pt x="3035" y="3048"/>
                </a:lnTo>
                <a:lnTo>
                  <a:pt x="99872" y="3048"/>
                </a:lnTo>
                <a:lnTo>
                  <a:pt x="249047" y="342823"/>
                </a:lnTo>
                <a:lnTo>
                  <a:pt x="326783" y="342823"/>
                </a:lnTo>
                <a:lnTo>
                  <a:pt x="326783" y="341312"/>
                </a:lnTo>
                <a:lnTo>
                  <a:pt x="326783" y="339788"/>
                </a:lnTo>
                <a:lnTo>
                  <a:pt x="326783" y="3048"/>
                </a:lnTo>
                <a:lnTo>
                  <a:pt x="422579" y="3048"/>
                </a:lnTo>
                <a:lnTo>
                  <a:pt x="422579" y="0"/>
                </a:lnTo>
                <a:lnTo>
                  <a:pt x="323748" y="0"/>
                </a:lnTo>
                <a:lnTo>
                  <a:pt x="323748" y="339775"/>
                </a:lnTo>
                <a:lnTo>
                  <a:pt x="251040" y="339775"/>
                </a:lnTo>
                <a:lnTo>
                  <a:pt x="103212" y="3048"/>
                </a:lnTo>
                <a:lnTo>
                  <a:pt x="102552" y="1524"/>
                </a:lnTo>
                <a:lnTo>
                  <a:pt x="101879" y="12"/>
                </a:lnTo>
                <a:lnTo>
                  <a:pt x="0" y="0"/>
                </a:lnTo>
                <a:lnTo>
                  <a:pt x="0" y="670140"/>
                </a:lnTo>
                <a:lnTo>
                  <a:pt x="101866" y="670140"/>
                </a:lnTo>
                <a:lnTo>
                  <a:pt x="101879" y="668616"/>
                </a:lnTo>
                <a:lnTo>
                  <a:pt x="101879" y="667105"/>
                </a:lnTo>
                <a:lnTo>
                  <a:pt x="101879" y="339788"/>
                </a:lnTo>
                <a:lnTo>
                  <a:pt x="179108" y="339788"/>
                </a:lnTo>
                <a:lnTo>
                  <a:pt x="324129" y="670140"/>
                </a:lnTo>
                <a:lnTo>
                  <a:pt x="425615" y="670140"/>
                </a:lnTo>
                <a:lnTo>
                  <a:pt x="425615" y="668616"/>
                </a:lnTo>
                <a:lnTo>
                  <a:pt x="425615" y="667105"/>
                </a:lnTo>
                <a:lnTo>
                  <a:pt x="425615" y="3048"/>
                </a:lnTo>
                <a:lnTo>
                  <a:pt x="425615" y="1524"/>
                </a:lnTo>
                <a:lnTo>
                  <a:pt x="425615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62639" y="5847967"/>
            <a:ext cx="5168900" cy="631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Projektlaufzeit:</a:t>
            </a:r>
            <a:endParaRPr sz="1150">
              <a:latin typeface="Source Sans Pro Light"/>
              <a:cs typeface="Source Sans Pro Light"/>
            </a:endParaRPr>
          </a:p>
          <a:p>
            <a:pPr marL="13970">
              <a:lnSpc>
                <a:spcPct val="100000"/>
              </a:lnSpc>
              <a:spcBef>
                <a:spcPts val="5"/>
              </a:spcBef>
              <a:tabLst>
                <a:tab pos="2150110" algn="l"/>
              </a:tabLst>
            </a:pPr>
            <a:r>
              <a:rPr sz="1150" b="0" spc="-20" dirty="0">
                <a:latin typeface="Source Sans Pro Light"/>
                <a:cs typeface="Source Sans Pro Light"/>
              </a:rPr>
              <a:t>Von:</a:t>
            </a:r>
            <a:r>
              <a:rPr sz="1150" b="0" dirty="0">
                <a:latin typeface="Source Sans Pro Light"/>
                <a:cs typeface="Source Sans Pro Light"/>
              </a:rPr>
              <a:t>	</a:t>
            </a:r>
            <a:r>
              <a:rPr sz="1150" b="0" spc="-20" dirty="0">
                <a:latin typeface="Source Sans Pro Light"/>
                <a:cs typeface="Source Sans Pro Light"/>
              </a:rPr>
              <a:t>Bis:</a:t>
            </a:r>
            <a:endParaRPr sz="1150">
              <a:latin typeface="Source Sans Pro Light"/>
              <a:cs typeface="Source Sans Pro Light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150" b="0" spc="-10" dirty="0">
                <a:latin typeface="Source Sans Pro Light"/>
                <a:cs typeface="Source Sans Pro Light"/>
              </a:rPr>
              <a:t>Kooperationspartner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(wenn</a:t>
            </a:r>
            <a:r>
              <a:rPr sz="1150" b="0" spc="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zutreffend: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NGOs,</a:t>
            </a:r>
            <a:r>
              <a:rPr sz="1150" b="0" spc="15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Firmen,</a:t>
            </a:r>
            <a:r>
              <a:rPr sz="1150" b="0" spc="10" dirty="0">
                <a:latin typeface="Source Sans Pro Light"/>
                <a:cs typeface="Source Sans Pro Light"/>
              </a:rPr>
              <a:t> </a:t>
            </a:r>
            <a:r>
              <a:rPr sz="1150" b="0" dirty="0">
                <a:latin typeface="Source Sans Pro Light"/>
                <a:cs typeface="Source Sans Pro Light"/>
              </a:rPr>
              <a:t>andere</a:t>
            </a:r>
            <a:r>
              <a:rPr sz="1150" b="0" spc="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Studiengänge,</a:t>
            </a:r>
            <a:r>
              <a:rPr sz="1150" b="0" spc="15" dirty="0">
                <a:latin typeface="Source Sans Pro Light"/>
                <a:cs typeface="Source Sans Pro Light"/>
              </a:rPr>
              <a:t> </a:t>
            </a:r>
            <a:r>
              <a:rPr sz="1150" b="0" spc="-10" dirty="0">
                <a:latin typeface="Source Sans Pro Light"/>
                <a:cs typeface="Source Sans Pro Light"/>
              </a:rPr>
              <a:t>Lehrende):</a:t>
            </a:r>
            <a:endParaRPr sz="1150">
              <a:latin typeface="Source Sans Pro Light"/>
              <a:cs typeface="Source Sans Pro Ligh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052050" y="1141326"/>
            <a:ext cx="9675495" cy="4654550"/>
          </a:xfrm>
          <a:custGeom>
            <a:avLst/>
            <a:gdLst/>
            <a:ahLst/>
            <a:cxnLst/>
            <a:rect l="l" t="t" r="r" b="b"/>
            <a:pathLst>
              <a:path w="9675494" h="4654550">
                <a:moveTo>
                  <a:pt x="0" y="4654308"/>
                </a:moveTo>
                <a:lnTo>
                  <a:pt x="4837549" y="4654308"/>
                </a:lnTo>
                <a:lnTo>
                  <a:pt x="4837549" y="0"/>
                </a:lnTo>
                <a:lnTo>
                  <a:pt x="0" y="0"/>
                </a:lnTo>
                <a:lnTo>
                  <a:pt x="0" y="4654308"/>
                </a:lnTo>
                <a:close/>
              </a:path>
              <a:path w="9675494" h="4654550">
                <a:moveTo>
                  <a:pt x="4837549" y="4654308"/>
                </a:moveTo>
                <a:lnTo>
                  <a:pt x="9675098" y="4654308"/>
                </a:lnTo>
                <a:lnTo>
                  <a:pt x="9675098" y="0"/>
                </a:lnTo>
                <a:lnTo>
                  <a:pt x="4837549" y="0"/>
                </a:lnTo>
                <a:lnTo>
                  <a:pt x="4837549" y="46543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039350" y="5785948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Bsp.Bild_1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876899" y="5785948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Bsp.Bild_2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039350" y="10681045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Bsp.Bild_3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053358" y="6037512"/>
            <a:ext cx="9675495" cy="4654550"/>
          </a:xfrm>
          <a:custGeom>
            <a:avLst/>
            <a:gdLst/>
            <a:ahLst/>
            <a:cxnLst/>
            <a:rect l="l" t="t" r="r" b="b"/>
            <a:pathLst>
              <a:path w="9675494" h="4654550">
                <a:moveTo>
                  <a:pt x="0" y="4654308"/>
                </a:moveTo>
                <a:lnTo>
                  <a:pt x="9675098" y="4654308"/>
                </a:lnTo>
                <a:lnTo>
                  <a:pt x="9675098" y="0"/>
                </a:lnTo>
                <a:lnTo>
                  <a:pt x="0" y="0"/>
                </a:lnTo>
                <a:lnTo>
                  <a:pt x="0" y="46543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46458" y="308367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69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5411" y="325644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46458" y="342921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45411" y="3601984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46458" y="3774754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46458" y="4126576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45411" y="3947523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46458" y="4304581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9046" y="308367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69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79046" y="3774754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79046" y="342921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9046" y="4126576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77998" y="3256445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7998" y="3947523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77998" y="3601984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9046" y="4304581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79046" y="4482586"/>
            <a:ext cx="115570" cy="115570"/>
          </a:xfrm>
          <a:custGeom>
            <a:avLst/>
            <a:gdLst/>
            <a:ahLst/>
            <a:cxnLst/>
            <a:rect l="l" t="t" r="r" b="b"/>
            <a:pathLst>
              <a:path w="115570" h="115570">
                <a:moveTo>
                  <a:pt x="0" y="115179"/>
                </a:moveTo>
                <a:lnTo>
                  <a:pt x="115179" y="115179"/>
                </a:lnTo>
                <a:lnTo>
                  <a:pt x="115179" y="0"/>
                </a:lnTo>
                <a:lnTo>
                  <a:pt x="0" y="0"/>
                </a:lnTo>
                <a:lnTo>
                  <a:pt x="0" y="115179"/>
                </a:lnTo>
                <a:close/>
              </a:path>
            </a:pathLst>
          </a:custGeom>
          <a:ln w="5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50254" y="6035418"/>
          <a:ext cx="19349720" cy="4653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3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7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4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3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4982" y="499251"/>
            <a:ext cx="2957944" cy="560541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439775" y="424071"/>
            <a:ext cx="426084" cy="670560"/>
          </a:xfrm>
          <a:custGeom>
            <a:avLst/>
            <a:gdLst/>
            <a:ahLst/>
            <a:cxnLst/>
            <a:rect l="l" t="t" r="r" b="b"/>
            <a:pathLst>
              <a:path w="426084" h="670560">
                <a:moveTo>
                  <a:pt x="425615" y="0"/>
                </a:moveTo>
                <a:lnTo>
                  <a:pt x="422579" y="0"/>
                </a:lnTo>
                <a:lnTo>
                  <a:pt x="422579" y="3048"/>
                </a:lnTo>
                <a:lnTo>
                  <a:pt x="422579" y="667105"/>
                </a:lnTo>
                <a:lnTo>
                  <a:pt x="326123" y="667105"/>
                </a:lnTo>
                <a:lnTo>
                  <a:pt x="182435" y="339788"/>
                </a:lnTo>
                <a:lnTo>
                  <a:pt x="181762" y="338264"/>
                </a:lnTo>
                <a:lnTo>
                  <a:pt x="181089" y="336740"/>
                </a:lnTo>
                <a:lnTo>
                  <a:pt x="98831" y="336740"/>
                </a:lnTo>
                <a:lnTo>
                  <a:pt x="98831" y="667105"/>
                </a:lnTo>
                <a:lnTo>
                  <a:pt x="3035" y="667105"/>
                </a:lnTo>
                <a:lnTo>
                  <a:pt x="3035" y="3048"/>
                </a:lnTo>
                <a:lnTo>
                  <a:pt x="99872" y="3048"/>
                </a:lnTo>
                <a:lnTo>
                  <a:pt x="249047" y="342823"/>
                </a:lnTo>
                <a:lnTo>
                  <a:pt x="326783" y="342823"/>
                </a:lnTo>
                <a:lnTo>
                  <a:pt x="326783" y="341312"/>
                </a:lnTo>
                <a:lnTo>
                  <a:pt x="326783" y="339788"/>
                </a:lnTo>
                <a:lnTo>
                  <a:pt x="326783" y="3048"/>
                </a:lnTo>
                <a:lnTo>
                  <a:pt x="422579" y="3048"/>
                </a:lnTo>
                <a:lnTo>
                  <a:pt x="422579" y="0"/>
                </a:lnTo>
                <a:lnTo>
                  <a:pt x="323748" y="0"/>
                </a:lnTo>
                <a:lnTo>
                  <a:pt x="323748" y="339775"/>
                </a:lnTo>
                <a:lnTo>
                  <a:pt x="251040" y="339775"/>
                </a:lnTo>
                <a:lnTo>
                  <a:pt x="103212" y="3048"/>
                </a:lnTo>
                <a:lnTo>
                  <a:pt x="102552" y="1524"/>
                </a:lnTo>
                <a:lnTo>
                  <a:pt x="101879" y="12"/>
                </a:lnTo>
                <a:lnTo>
                  <a:pt x="0" y="0"/>
                </a:lnTo>
                <a:lnTo>
                  <a:pt x="0" y="670140"/>
                </a:lnTo>
                <a:lnTo>
                  <a:pt x="101866" y="670140"/>
                </a:lnTo>
                <a:lnTo>
                  <a:pt x="101879" y="668616"/>
                </a:lnTo>
                <a:lnTo>
                  <a:pt x="101879" y="667105"/>
                </a:lnTo>
                <a:lnTo>
                  <a:pt x="101879" y="339788"/>
                </a:lnTo>
                <a:lnTo>
                  <a:pt x="179108" y="339788"/>
                </a:lnTo>
                <a:lnTo>
                  <a:pt x="324129" y="670140"/>
                </a:lnTo>
                <a:lnTo>
                  <a:pt x="425615" y="670140"/>
                </a:lnTo>
                <a:lnTo>
                  <a:pt x="425615" y="668616"/>
                </a:lnTo>
                <a:lnTo>
                  <a:pt x="425615" y="667105"/>
                </a:lnTo>
                <a:lnTo>
                  <a:pt x="425615" y="3048"/>
                </a:lnTo>
                <a:lnTo>
                  <a:pt x="425615" y="1524"/>
                </a:lnTo>
                <a:lnTo>
                  <a:pt x="425615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50254" y="1140279"/>
          <a:ext cx="19349719" cy="4653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74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7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3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64251" y="5785948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Bsp.Bild_4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39350" y="5785948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Bsp.Bild_7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876899" y="5785948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Bsp.Bild_8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39350" y="10681045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Bsp.Bild_9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4251" y="10681045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Bsp.Bild_5</a:t>
            </a:r>
            <a:endParaRPr sz="950">
              <a:latin typeface="Source Sans Pro Light"/>
              <a:cs typeface="Source Sans Pro Ligh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01801" y="10681045"/>
            <a:ext cx="56451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0" spc="-10" dirty="0">
                <a:latin typeface="Source Sans Pro Light"/>
                <a:cs typeface="Source Sans Pro Light"/>
              </a:rPr>
              <a:t>Bsp.Bild_6</a:t>
            </a:r>
            <a:endParaRPr sz="950">
              <a:latin typeface="Source Sans Pro Light"/>
              <a:cs typeface="Source Sans Pro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302</Words>
  <Application>Microsoft Macintosh PowerPoint</Application>
  <PresentationFormat>Benutzerdefiniert</PresentationFormat>
  <Paragraphs>35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Calibri</vt:lpstr>
      <vt:lpstr>Source Sans Pro Light</vt:lpstr>
      <vt:lpstr>Times New Roman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Finn Schmidt</dc:creator>
  <cp:lastModifiedBy>Jessica Weber</cp:lastModifiedBy>
  <cp:revision>3</cp:revision>
  <dcterms:created xsi:type="dcterms:W3CDTF">2025-05-18T13:18:00Z</dcterms:created>
  <dcterms:modified xsi:type="dcterms:W3CDTF">2026-06-08T07:03:54Z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2025-05-18T00:00:00Z</vt:filetime>
  </property>
  <property fmtid="{D5CDD505-2E9C-101B-9397-08002B2CF9AE}" pid="3" name="Creator">
    <vt:lpwstr>Adobe InDesign 20.3 (Windows)</vt:lpwstr>
  </property>
  <property fmtid="{D5CDD505-2E9C-101B-9397-08002B2CF9AE}" pid="4" name="LastSaved">
    <vt:filetime>2025-05-18T00:00:00Z</vt:filetime>
  </property>
  <property fmtid="{D5CDD505-2E9C-101B-9397-08002B2CF9AE}" pid="5" name="Producer">
    <vt:lpwstr>Adobe PDF Library 17.0</vt:lpwstr>
  </property>
</Properties>
</file>